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0" r:id="rId1"/>
  </p:sldMasterIdLst>
  <p:notesMasterIdLst>
    <p:notesMasterId r:id="rId64"/>
  </p:notesMasterIdLst>
  <p:sldIdLst>
    <p:sldId id="256" r:id="rId2"/>
    <p:sldId id="264" r:id="rId3"/>
    <p:sldId id="611" r:id="rId4"/>
    <p:sldId id="348" r:id="rId5"/>
    <p:sldId id="383" r:id="rId6"/>
    <p:sldId id="566" r:id="rId7"/>
    <p:sldId id="610" r:id="rId8"/>
    <p:sldId id="384" r:id="rId9"/>
    <p:sldId id="567" r:id="rId10"/>
    <p:sldId id="562" r:id="rId11"/>
    <p:sldId id="568" r:id="rId12"/>
    <p:sldId id="385" r:id="rId13"/>
    <p:sldId id="565" r:id="rId14"/>
    <p:sldId id="569" r:id="rId15"/>
    <p:sldId id="601" r:id="rId16"/>
    <p:sldId id="570" r:id="rId17"/>
    <p:sldId id="571" r:id="rId18"/>
    <p:sldId id="583" r:id="rId19"/>
    <p:sldId id="580" r:id="rId20"/>
    <p:sldId id="579" r:id="rId21"/>
    <p:sldId id="581" r:id="rId22"/>
    <p:sldId id="608" r:id="rId23"/>
    <p:sldId id="582" r:id="rId24"/>
    <p:sldId id="618" r:id="rId25"/>
    <p:sldId id="619" r:id="rId26"/>
    <p:sldId id="612" r:id="rId27"/>
    <p:sldId id="613" r:id="rId28"/>
    <p:sldId id="614" r:id="rId29"/>
    <p:sldId id="615" r:id="rId30"/>
    <p:sldId id="616" r:id="rId31"/>
    <p:sldId id="617" r:id="rId32"/>
    <p:sldId id="620" r:id="rId33"/>
    <p:sldId id="602" r:id="rId34"/>
    <p:sldId id="563" r:id="rId35"/>
    <p:sldId id="584" r:id="rId36"/>
    <p:sldId id="577" r:id="rId37"/>
    <p:sldId id="585" r:id="rId38"/>
    <p:sldId id="586" r:id="rId39"/>
    <p:sldId id="587" r:id="rId40"/>
    <p:sldId id="603" r:id="rId41"/>
    <p:sldId id="589" r:id="rId42"/>
    <p:sldId id="386" r:id="rId43"/>
    <p:sldId id="573" r:id="rId44"/>
    <p:sldId id="599" r:id="rId45"/>
    <p:sldId id="600" r:id="rId46"/>
    <p:sldId id="609" r:id="rId47"/>
    <p:sldId id="604" r:id="rId48"/>
    <p:sldId id="575" r:id="rId49"/>
    <p:sldId id="406" r:id="rId50"/>
    <p:sldId id="402" r:id="rId51"/>
    <p:sldId id="596" r:id="rId52"/>
    <p:sldId id="588" r:id="rId53"/>
    <p:sldId id="564" r:id="rId54"/>
    <p:sldId id="597" r:id="rId55"/>
    <p:sldId id="598" r:id="rId56"/>
    <p:sldId id="605" r:id="rId57"/>
    <p:sldId id="607" r:id="rId58"/>
    <p:sldId id="591" r:id="rId59"/>
    <p:sldId id="594" r:id="rId60"/>
    <p:sldId id="593" r:id="rId61"/>
    <p:sldId id="595" r:id="rId62"/>
    <p:sldId id="606" r:id="rId6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44C0DD7-F1CF-4368-81C8-E87A97418579}">
          <p14:sldIdLst>
            <p14:sldId id="256"/>
          </p14:sldIdLst>
        </p14:section>
        <p14:section name="Goals" id="{1DC203D8-8C04-4F3B-815B-A15E3261C9A4}">
          <p14:sldIdLst>
            <p14:sldId id="264"/>
            <p14:sldId id="611"/>
          </p14:sldIdLst>
        </p14:section>
        <p14:section name="Localization Overview" id="{B55B8E8C-5EAB-4A1E-A4E9-AE5E896E46FA}">
          <p14:sldIdLst>
            <p14:sldId id="348"/>
            <p14:sldId id="383"/>
            <p14:sldId id="566"/>
            <p14:sldId id="610"/>
            <p14:sldId id="384"/>
            <p14:sldId id="567"/>
            <p14:sldId id="562"/>
            <p14:sldId id="568"/>
            <p14:sldId id="385"/>
            <p14:sldId id="565"/>
            <p14:sldId id="569"/>
          </p14:sldIdLst>
        </p14:section>
        <p14:section name="GPS" id="{58B246AC-A9FF-499C-AFDB-7DD48BC72602}">
          <p14:sldIdLst>
            <p14:sldId id="601"/>
            <p14:sldId id="570"/>
            <p14:sldId id="571"/>
            <p14:sldId id="583"/>
            <p14:sldId id="580"/>
            <p14:sldId id="579"/>
            <p14:sldId id="581"/>
            <p14:sldId id="608"/>
            <p14:sldId id="582"/>
            <p14:sldId id="618"/>
            <p14:sldId id="619"/>
            <p14:sldId id="612"/>
            <p14:sldId id="613"/>
            <p14:sldId id="614"/>
            <p14:sldId id="615"/>
            <p14:sldId id="616"/>
            <p14:sldId id="617"/>
            <p14:sldId id="620"/>
          </p14:sldIdLst>
        </p14:section>
        <p14:section name="Indoor Localization" id="{A2A83111-4518-48C0-81AC-366A8A863DD8}">
          <p14:sldIdLst>
            <p14:sldId id="602"/>
            <p14:sldId id="563"/>
            <p14:sldId id="584"/>
            <p14:sldId id="577"/>
            <p14:sldId id="585"/>
            <p14:sldId id="586"/>
            <p14:sldId id="587"/>
          </p14:sldIdLst>
        </p14:section>
        <p14:section name="Fingerprinting" id="{488DE1C3-8919-4D34-959B-87B142DB197D}">
          <p14:sldIdLst>
            <p14:sldId id="603"/>
            <p14:sldId id="589"/>
            <p14:sldId id="386"/>
            <p14:sldId id="573"/>
            <p14:sldId id="599"/>
            <p14:sldId id="600"/>
            <p14:sldId id="609"/>
          </p14:sldIdLst>
        </p14:section>
        <p14:section name="Ultra-wideband" id="{F3E230A3-2759-4E9C-9203-577740A0CF7B}">
          <p14:sldIdLst>
            <p14:sldId id="604"/>
            <p14:sldId id="575"/>
            <p14:sldId id="406"/>
            <p14:sldId id="402"/>
            <p14:sldId id="596"/>
            <p14:sldId id="588"/>
            <p14:sldId id="564"/>
            <p14:sldId id="597"/>
            <p14:sldId id="598"/>
          </p14:sldIdLst>
        </p14:section>
        <p14:section name="Other techniques" id="{458EAD43-FCF5-4FD1-82FE-C79657DA88DF}">
          <p14:sldIdLst>
            <p14:sldId id="605"/>
            <p14:sldId id="607"/>
            <p14:sldId id="591"/>
            <p14:sldId id="594"/>
            <p14:sldId id="593"/>
            <p14:sldId id="595"/>
          </p14:sldIdLst>
        </p14:section>
        <p14:section name="Wrapup" id="{29A7F866-9DA9-446B-8359-CE426CB89C7A}">
          <p14:sldIdLst>
            <p14:sldId id="60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E2A8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69" autoAdjust="0"/>
    <p:restoredTop sz="84307" autoAdjust="0"/>
  </p:normalViewPr>
  <p:slideViewPr>
    <p:cSldViewPr snapToGrid="0">
      <p:cViewPr varScale="1">
        <p:scale>
          <a:sx n="74" d="100"/>
          <a:sy n="74" d="100"/>
        </p:scale>
        <p:origin x="84" y="148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7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BBF250-3188-4B97-91A0-4CBD75F11794}" type="datetimeFigureOut">
              <a:rPr lang="en-US" smtClean="0"/>
              <a:t>2/27/2023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9DC289-C093-4A03-96E3-7FA6F6D9C6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4106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DC289-C093-4A03-96E3-7FA6F6D9C6F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5223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DC289-C093-4A03-96E3-7FA6F6D9C6F5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8668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DC289-C093-4A03-96E3-7FA6F6D9C6F5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8678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B1C31-80D6-1C44-B9C3-B0DA09B0C6D4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0107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B1C31-80D6-1C44-B9C3-B0DA09B0C6D4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686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rgbClr val="4E2A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0F8AEA4-90DD-470A-A00C-52C76871BE7D}"/>
              </a:ext>
            </a:extLst>
          </p:cNvPr>
          <p:cNvSpPr/>
          <p:nvPr userDrawn="1"/>
        </p:nvSpPr>
        <p:spPr>
          <a:xfrm>
            <a:off x="607595" y="684106"/>
            <a:ext cx="10972799" cy="54853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NWU PPT Wide Opt 2_Master.jpg">
            <a:extLst>
              <a:ext uri="{FF2B5EF4-FFF2-40B4-BE49-F238E27FC236}">
                <a16:creationId xmlns:a16="http://schemas.microsoft.com/office/drawing/2014/main" id="{D5195E2D-71BD-4DAB-A8EA-C60068318A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641"/>
          <a:stretch/>
        </p:blipFill>
        <p:spPr>
          <a:xfrm>
            <a:off x="0" y="6353298"/>
            <a:ext cx="12192000" cy="5047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9A78A89-7B53-4AF2-9B97-0D7A0E3C41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7595" y="684106"/>
            <a:ext cx="10972799" cy="2286000"/>
          </a:xfrm>
          <a:prstGeom prst="rect">
            <a:avLst/>
          </a:prstGeom>
        </p:spPr>
        <p:txBody>
          <a:bodyPr anchor="b"/>
          <a:lstStyle>
            <a:lvl1pPr algn="ctr">
              <a:defRPr sz="6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3757E7-8A62-4C6A-A11F-B44CFFC7E2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7595" y="3887894"/>
            <a:ext cx="10972799" cy="1369905"/>
          </a:xfrm>
        </p:spPr>
        <p:txBody>
          <a:bodyPr>
            <a:normAutofit/>
          </a:bodyPr>
          <a:lstStyle>
            <a:lvl1pPr marL="0" indent="0" algn="ctr">
              <a:buNone/>
              <a:defRPr sz="3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852B33-DB5B-406B-8EF8-7F27B15C3E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7595" y="5804324"/>
            <a:ext cx="916405" cy="365125"/>
          </a:xfrm>
        </p:spPr>
        <p:txBody>
          <a:bodyPr/>
          <a:lstStyle/>
          <a:p>
            <a:fld id="{6DA34142-4057-4E41-8FAB-93DD5A2F5272}" type="datetime1">
              <a:rPr lang="en-US" smtClean="0"/>
              <a:t>2/27/2023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218BC2-7D03-48DD-8ED3-F2F43C400C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1807" y="5806652"/>
            <a:ext cx="3664373" cy="36512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4918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D1B4F-AD76-4462-AF17-AA9750E0F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228600"/>
            <a:ext cx="10972799" cy="6858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5C87F7-B5DC-45D6-AC96-43D6899A05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1400"/>
              </a:spcBef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F6F708-77A7-451E-A87C-DF3B5FA66E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82682-8512-4993-8477-88A6B81ECC95}" type="datetime1">
              <a:rPr lang="en-US" smtClean="0"/>
              <a:t>2/27/2023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AE1449-91D8-4F9D-A105-23A1F43EC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5F04F4-7CB4-4D18-91E9-7F025B560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6171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D1B4F-AD76-4462-AF17-AA9750E0F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228600"/>
            <a:ext cx="10972799" cy="6858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5C87F7-B5DC-45D6-AC96-43D6899A05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4" y="1143000"/>
            <a:ext cx="5257800" cy="5029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F6F708-77A7-451E-A87C-DF3B5FA66E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82682-8512-4993-8477-88A6B81ECC95}" type="datetime1">
              <a:rPr lang="en-US" smtClean="0"/>
              <a:t>2/27/2023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AE1449-91D8-4F9D-A105-23A1F43EC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5F04F4-7CB4-4D18-91E9-7F025B560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D6171B2-CD8A-4537-A0B5-CFA0882ED8CE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26608" y="1143000"/>
            <a:ext cx="5257800" cy="5029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1579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6EE6D-0807-49F6-8402-F877AEC3AE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228600"/>
            <a:ext cx="10972799" cy="6858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F2EDB09-5A47-4685-A1EE-A5B4DA1904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2C82BC-EFE8-41E4-A86B-07FC0B1457C3}" type="datetime1">
              <a:rPr lang="en-US" smtClean="0"/>
              <a:t>2/27/2023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5553B9-1067-4918-A0C0-3170E1AA20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5B2D71-8C87-4458-AC29-EA2047202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3100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D77160-3215-44CF-B830-0B88FB365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D1D5B-B5C1-4AF0-9BCF-12885203BE3F}" type="datetime1">
              <a:rPr lang="en-US" smtClean="0"/>
              <a:t>2/27/2023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A931AD3-C3A1-4F17-AE8A-223019F62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71321F-FC35-406D-934E-9286AA485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8410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tline">
    <p:bg>
      <p:bgPr>
        <a:solidFill>
          <a:srgbClr val="4E2A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96553EE-3FBA-43B0-83E3-DED9FBF895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00F0348-2F1A-4EE8-8A85-4721B86DEA66}" type="datetime1">
              <a:rPr lang="en-US" smtClean="0"/>
              <a:t>2/27/2023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6DF780-B863-4D17-AD07-08D991518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7C2309-BC50-471A-9507-CB2945B5B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778C724-3839-4D76-A707-B4C23905D05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11DEA04-1277-494F-991B-E62F01E8926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7596" y="694143"/>
            <a:ext cx="10972798" cy="5486400"/>
          </a:xfrm>
          <a:solidFill>
            <a:schemeClr val="bg1"/>
          </a:solidFill>
        </p:spPr>
        <p:txBody>
          <a:bodyPr lIns="182880" tIns="182880" rIns="182880" bIns="182880"/>
          <a:lstStyle>
            <a:lvl1pPr>
              <a:spcBef>
                <a:spcPts val="2000"/>
              </a:spcBef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A84967AA-4B26-426D-8185-065158151C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8343"/>
            <a:ext cx="10972798" cy="685800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74306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ACFB29-59D2-4823-BEFA-2A2FDF148C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7595" y="1143000"/>
            <a:ext cx="10972800" cy="5029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C448D8-B1FE-4537-8A5B-AEAA01D153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7595" y="6356350"/>
            <a:ext cx="9164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F27AB6CE-1AFC-4A94-BDA7-A76098728A1D}" type="datetime1">
              <a:rPr lang="en-US" smtClean="0"/>
              <a:t>2/27/2023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2C4873-1315-4883-97DC-8A47AFCAED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67200" y="6356350"/>
            <a:ext cx="36643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1DC0E4-58B6-42DF-8BD2-2BB7A3B6E3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68000" y="6356350"/>
            <a:ext cx="9123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0778C724-3839-4D76-A707-B4C23905D05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Placeholder 9">
            <a:extLst>
              <a:ext uri="{FF2B5EF4-FFF2-40B4-BE49-F238E27FC236}">
                <a16:creationId xmlns:a16="http://schemas.microsoft.com/office/drawing/2014/main" id="{BCB9CD12-280E-4818-853C-F36BB6D68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228600"/>
            <a:ext cx="10972799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1799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700" r:id="rId3"/>
    <p:sldLayoutId id="2147483696" r:id="rId4"/>
    <p:sldLayoutId id="2147483697" r:id="rId5"/>
    <p:sldLayoutId id="2147483698" r:id="rId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List_of_GPS_satellites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gi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emf"/><Relationship Id="rId4" Type="http://schemas.openxmlformats.org/officeDocument/2006/relationships/image" Target="../media/image20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emf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B4EB4-B710-4B4C-9E9E-B9B5D5E06A8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Lecture 16</a:t>
            </a:r>
            <a:br>
              <a:rPr lang="en-US" dirty="0"/>
            </a:br>
            <a:r>
              <a:rPr lang="en-US" dirty="0"/>
              <a:t>Localization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C2EFA9-08FA-449E-880F-86912EE7E77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CS397/497 – Wireless Protocols for IoT</a:t>
            </a:r>
          </a:p>
          <a:p>
            <a:r>
              <a:rPr lang="en-US" dirty="0"/>
              <a:t>Branden Ghena – Winter 2023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F207C4-B4B5-9A35-6BEE-E71ABA6818DD}"/>
              </a:ext>
            </a:extLst>
          </p:cNvPr>
          <p:cNvSpPr txBox="1"/>
          <p:nvPr/>
        </p:nvSpPr>
        <p:spPr>
          <a:xfrm>
            <a:off x="8718997" y="5527563"/>
            <a:ext cx="28613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Materials in collaboration with Pat </a:t>
            </a:r>
            <a:r>
              <a:rPr lang="en-US" dirty="0" err="1"/>
              <a:t>Pannuto</a:t>
            </a:r>
            <a:r>
              <a:rPr lang="en-US" dirty="0"/>
              <a:t> (UCSD)</a:t>
            </a:r>
          </a:p>
        </p:txBody>
      </p:sp>
    </p:spTree>
    <p:extLst>
      <p:ext uri="{BB962C8B-B14F-4D97-AF65-F5344CB8AC3E}">
        <p14:creationId xmlns:p14="http://schemas.microsoft.com/office/powerpoint/2010/main" val="38021965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58644-E0F8-4410-B551-618672466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Reminder: problem with RSSI-based distance – not accurate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C802FB-F6F0-43C9-81CC-056CF1A4FD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3204988" cy="5029200"/>
          </a:xfrm>
        </p:spPr>
        <p:txBody>
          <a:bodyPr/>
          <a:lstStyle/>
          <a:p>
            <a:r>
              <a:rPr lang="en-US" dirty="0"/>
              <a:t>Pathloss is NOT only due to distance</a:t>
            </a:r>
          </a:p>
          <a:p>
            <a:endParaRPr lang="en-US" dirty="0"/>
          </a:p>
          <a:p>
            <a:r>
              <a:rPr lang="en-US" dirty="0"/>
              <a:t>RSSI is way worse at this than you hope it would be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F0A6E5-8180-4EFB-98B8-73975F4D91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10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7FE37D5-D66C-4031-BB99-24775ABFAC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27808" y="1130745"/>
            <a:ext cx="7452586" cy="5041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7853BF9-8F61-45B8-A416-6EE248196D65}"/>
              </a:ext>
            </a:extLst>
          </p:cNvPr>
          <p:cNvSpPr txBox="1"/>
          <p:nvPr/>
        </p:nvSpPr>
        <p:spPr>
          <a:xfrm>
            <a:off x="4451684" y="6172200"/>
            <a:ext cx="6485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Citation: literally everyone has made this figure at some point</a:t>
            </a:r>
          </a:p>
        </p:txBody>
      </p:sp>
    </p:spTree>
    <p:extLst>
      <p:ext uri="{BB962C8B-B14F-4D97-AF65-F5344CB8AC3E}">
        <p14:creationId xmlns:p14="http://schemas.microsoft.com/office/powerpoint/2010/main" val="40231984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FEE1EB-C223-4C1F-8E9A-1902BCFE3E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of flight (also known as time of arrival, </a:t>
            </a:r>
            <a:r>
              <a:rPr lang="en-US" dirty="0" err="1"/>
              <a:t>ToA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1E32F1-E248-4A3F-BBB5-0658E425FD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Determine distance by knowing:</a:t>
            </a:r>
          </a:p>
          <a:p>
            <a:pPr lvl="1"/>
            <a:r>
              <a:rPr lang="en-US" dirty="0"/>
              <a:t>Exact position of infrastructure</a:t>
            </a:r>
          </a:p>
          <a:p>
            <a:pPr lvl="1"/>
            <a:r>
              <a:rPr lang="en-US" dirty="0"/>
              <a:t>Transmit time</a:t>
            </a:r>
          </a:p>
          <a:p>
            <a:pPr lvl="1"/>
            <a:r>
              <a:rPr lang="en-US" dirty="0"/>
              <a:t>Receive time</a:t>
            </a:r>
          </a:p>
          <a:p>
            <a:pPr lvl="1"/>
            <a:r>
              <a:rPr lang="en-US" dirty="0"/>
              <a:t>Signal velocity (i.e. speed of light)</a:t>
            </a:r>
          </a:p>
          <a:p>
            <a:pPr lvl="1"/>
            <a:endParaRPr lang="en-US" dirty="0"/>
          </a:p>
          <a:p>
            <a:r>
              <a:rPr lang="en-US" dirty="0"/>
              <a:t>Infrastructure transmits and device listens</a:t>
            </a:r>
          </a:p>
          <a:p>
            <a:pPr lvl="1"/>
            <a:r>
              <a:rPr lang="en-US" dirty="0"/>
              <a:t>Can happen all the time, but devices only listen when they want a position</a:t>
            </a:r>
          </a:p>
          <a:p>
            <a:pPr lvl="1"/>
            <a:endParaRPr lang="en-US" dirty="0"/>
          </a:p>
          <a:p>
            <a:r>
              <a:rPr lang="en-US" dirty="0"/>
              <a:t>Requires time synchronization between infrastructure and device</a:t>
            </a:r>
          </a:p>
          <a:p>
            <a:pPr lvl="1"/>
            <a:r>
              <a:rPr lang="en-US" dirty="0"/>
              <a:t>Synchronization must be </a:t>
            </a:r>
            <a:r>
              <a:rPr lang="en-US" b="1" dirty="0"/>
              <a:t>very</a:t>
            </a:r>
            <a:r>
              <a:rPr lang="en-US" dirty="0"/>
              <a:t> good: 1 </a:t>
            </a:r>
            <a:r>
              <a:rPr lang="en-US" dirty="0" err="1"/>
              <a:t>μs</a:t>
            </a:r>
            <a:r>
              <a:rPr lang="en-US" dirty="0"/>
              <a:t> = 300 meters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0490F6-BCA7-47C7-BB8F-68F8DDD30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527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D4924-771C-4728-B6BD-CBFFE9EDA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difference of arrival (</a:t>
            </a:r>
            <a:r>
              <a:rPr lang="en-US" dirty="0" err="1"/>
              <a:t>TDoA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45E397-DAD2-43F9-8F36-0AB9D652C2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Device transmits and infrastructure receives transmission</a:t>
            </a:r>
          </a:p>
          <a:p>
            <a:pPr lvl="1"/>
            <a:r>
              <a:rPr lang="en-US" dirty="0"/>
              <a:t>Multiple infrastructure nodes receive at different times based on distance</a:t>
            </a:r>
          </a:p>
          <a:p>
            <a:pPr lvl="1"/>
            <a:endParaRPr lang="en-US" dirty="0"/>
          </a:p>
          <a:p>
            <a:r>
              <a:rPr lang="en-US" dirty="0"/>
              <a:t>Determine distance by knowing</a:t>
            </a:r>
          </a:p>
          <a:p>
            <a:pPr lvl="1"/>
            <a:r>
              <a:rPr lang="en-US" dirty="0"/>
              <a:t>Exact position of infrastructure</a:t>
            </a:r>
          </a:p>
          <a:p>
            <a:pPr lvl="1"/>
            <a:r>
              <a:rPr lang="en-US" dirty="0"/>
              <a:t>Time of arrival at two different locations</a:t>
            </a:r>
          </a:p>
          <a:p>
            <a:pPr lvl="1"/>
            <a:r>
              <a:rPr lang="en-US" dirty="0"/>
              <a:t>Signal velocity (i.e. speed of light)</a:t>
            </a:r>
          </a:p>
          <a:p>
            <a:pPr lvl="1"/>
            <a:endParaRPr lang="en-US" dirty="0"/>
          </a:p>
          <a:p>
            <a:r>
              <a:rPr lang="en-US" dirty="0"/>
              <a:t>Doesn’t require synchronization with infrastructure!</a:t>
            </a:r>
          </a:p>
          <a:p>
            <a:pPr lvl="1"/>
            <a:r>
              <a:rPr lang="en-US" dirty="0"/>
              <a:t>Still requires synchronization between infrastructure nodes</a:t>
            </a:r>
          </a:p>
          <a:p>
            <a:pPr lvl="1"/>
            <a:r>
              <a:rPr lang="en-US" dirty="0"/>
              <a:t>Does require device to transmit loud enough for infrastructure to hear it…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F7FC7D-2CF9-4A86-83C5-2A12F4DFF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379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6CD4B-9354-499F-AA70-B3878DC8E7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many anchors are needed?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E992C4-E83B-4B39-AA62-C514612854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3 anchors gets a 2D location</a:t>
            </a:r>
          </a:p>
          <a:p>
            <a:pPr lvl="1"/>
            <a:r>
              <a:rPr lang="en-US" dirty="0"/>
              <a:t>Two possible 3D locations are valid</a:t>
            </a:r>
          </a:p>
          <a:p>
            <a:r>
              <a:rPr lang="en-US" dirty="0"/>
              <a:t>4 anchors gets a 3D location</a:t>
            </a:r>
          </a:p>
          <a:p>
            <a:endParaRPr lang="en-US" dirty="0"/>
          </a:p>
          <a:p>
            <a:r>
              <a:rPr lang="en-US" dirty="0"/>
              <a:t>Shortcut: if the alignment is right, 3 anchors can guess 3D</a:t>
            </a:r>
          </a:p>
          <a:p>
            <a:pPr lvl="1"/>
            <a:r>
              <a:rPr lang="en-US" dirty="0"/>
              <a:t>3 anchors result in two possible points that satisfy equations</a:t>
            </a:r>
          </a:p>
          <a:p>
            <a:pPr lvl="1"/>
            <a:r>
              <a:rPr lang="en-US" dirty="0"/>
              <a:t>One will be on the ground, the other somewhere mid-air or underground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EDBE38-A1C1-4FE5-8A16-8812F1D42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421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7C2269-5908-482A-A094-093F4840A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Real-world complication: accuracy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75C777-C7D5-4F22-8F91-C24A18F686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 distance measurement will be perfect</a:t>
            </a:r>
          </a:p>
          <a:p>
            <a:endParaRPr lang="en-US" dirty="0"/>
          </a:p>
          <a:p>
            <a:r>
              <a:rPr lang="en-US" dirty="0"/>
              <a:t>Which means trilateration will not be perfect either</a:t>
            </a:r>
          </a:p>
          <a:p>
            <a:pPr lvl="1"/>
            <a:r>
              <a:rPr lang="en-US" dirty="0"/>
              <a:t>Need to solve equations in a fuzzy manner looking for least error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58ED0B-F009-4AAD-861D-45181129C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2893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Localization Background</a:t>
            </a:r>
          </a:p>
          <a:p>
            <a:endParaRPr lang="en-US" dirty="0"/>
          </a:p>
          <a:p>
            <a:r>
              <a:rPr lang="en-US" b="1" dirty="0"/>
              <a:t>GPS</a:t>
            </a:r>
          </a:p>
          <a:p>
            <a:endParaRPr lang="en-US" dirty="0"/>
          </a:p>
          <a:p>
            <a:r>
              <a:rPr lang="en-US" dirty="0"/>
              <a:t>Indoor Localization</a:t>
            </a:r>
          </a:p>
          <a:p>
            <a:pPr lvl="1"/>
            <a:r>
              <a:rPr lang="en-US" dirty="0"/>
              <a:t>Overview</a:t>
            </a:r>
          </a:p>
          <a:p>
            <a:pPr lvl="1"/>
            <a:r>
              <a:rPr lang="en-US" dirty="0"/>
              <a:t>Fingerprinting</a:t>
            </a:r>
          </a:p>
          <a:p>
            <a:pPr lvl="1"/>
            <a:r>
              <a:rPr lang="en-US" dirty="0"/>
              <a:t>Ultra-wideband</a:t>
            </a:r>
          </a:p>
          <a:p>
            <a:pPr lvl="1"/>
            <a:r>
              <a:rPr lang="en-US" dirty="0"/>
              <a:t>Other techniques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8471500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E17AD6-B465-48B2-9557-068D24167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GPS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ABE529-3681-43F4-B763-DFF2F9721B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Trilateration using Time of Flight from at least 4 satellites</a:t>
            </a:r>
          </a:p>
          <a:p>
            <a:pPr lvl="1"/>
            <a:r>
              <a:rPr lang="en-US" dirty="0"/>
              <a:t>Satellites in well-known orbits with VERY stable clocks</a:t>
            </a:r>
          </a:p>
          <a:p>
            <a:pPr lvl="1"/>
            <a:endParaRPr lang="en-US" dirty="0"/>
          </a:p>
          <a:p>
            <a:r>
              <a:rPr lang="en-US" dirty="0"/>
              <a:t>Satellites placed in Medium Earth Orbit (20,000 KM)</a:t>
            </a:r>
          </a:p>
          <a:p>
            <a:pPr lvl="1"/>
            <a:r>
              <a:rPr lang="en-US" dirty="0"/>
              <a:t>Orbit earth twice per day</a:t>
            </a:r>
          </a:p>
          <a:p>
            <a:pPr lvl="1"/>
            <a:r>
              <a:rPr lang="en-US" dirty="0"/>
              <a:t>Placed such that 4 are in view everywhere, always</a:t>
            </a:r>
          </a:p>
          <a:p>
            <a:pPr lvl="1"/>
            <a:r>
              <a:rPr lang="en-US" dirty="0"/>
              <a:t>31 operational satellites as of February 2023</a:t>
            </a:r>
          </a:p>
          <a:p>
            <a:pPr lvl="2"/>
            <a:r>
              <a:rPr lang="en-US" dirty="0">
                <a:hlinkClick r:id="rId3"/>
              </a:rPr>
              <a:t>Most recent launch</a:t>
            </a:r>
            <a:r>
              <a:rPr lang="en-US" dirty="0"/>
              <a:t> January 18</a:t>
            </a:r>
            <a:r>
              <a:rPr lang="en-US" baseline="30000" dirty="0"/>
              <a:t>th</a:t>
            </a:r>
            <a:r>
              <a:rPr lang="en-US" dirty="0"/>
              <a:t> 2023</a:t>
            </a:r>
          </a:p>
          <a:p>
            <a:pPr lvl="2"/>
            <a:endParaRPr lang="en-US" dirty="0"/>
          </a:p>
          <a:p>
            <a:r>
              <a:rPr lang="en-US" dirty="0"/>
              <a:t>Comparisons</a:t>
            </a:r>
          </a:p>
          <a:p>
            <a:pPr lvl="1"/>
            <a:r>
              <a:rPr lang="en-US" dirty="0"/>
              <a:t>LEO 200-2000 km, ISS at 340 km</a:t>
            </a:r>
          </a:p>
          <a:p>
            <a:pPr lvl="1"/>
            <a:r>
              <a:rPr lang="en-US" dirty="0"/>
              <a:t>GEO 35,000 km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51F59F-BD7A-4AEB-9446-5B4813D3E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16</a:t>
            </a:fld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32E755A-C60D-4640-A833-9B90D5E725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0201" y="3213597"/>
            <a:ext cx="3630194" cy="3325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13842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CF0FCD8-DE88-44B4-8F61-81ED63A04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Satellite visibility overhead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EE8865-F6F1-474D-854D-2D5CE4F54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0F253D-874A-4BE9-9F82-9016912D2E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1209" y="1143000"/>
            <a:ext cx="7485569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1767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2F33BF-0E2B-486A-A07D-1777EC2FD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GPS PHY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A2876C-877F-4795-A594-D4EF89FBDA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GPS frequency</a:t>
            </a:r>
          </a:p>
          <a:p>
            <a:pPr lvl="1"/>
            <a:r>
              <a:rPr lang="en-US" dirty="0"/>
              <a:t>1.2 GHz and 1.5 GHz</a:t>
            </a:r>
          </a:p>
          <a:p>
            <a:pPr lvl="1"/>
            <a:r>
              <a:rPr lang="en-US" dirty="0"/>
              <a:t>10-15 MHz bandwidth</a:t>
            </a:r>
          </a:p>
          <a:p>
            <a:endParaRPr lang="en-US" dirty="0"/>
          </a:p>
          <a:p>
            <a:r>
              <a:rPr lang="en-US" dirty="0"/>
              <a:t>BPSK modulation</a:t>
            </a:r>
          </a:p>
          <a:p>
            <a:endParaRPr lang="en-US" dirty="0"/>
          </a:p>
          <a:p>
            <a:r>
              <a:rPr lang="en-US" dirty="0"/>
              <a:t>Signal has to travel 20,000 km, but most of that is through space</a:t>
            </a:r>
          </a:p>
          <a:p>
            <a:pPr lvl="1"/>
            <a:r>
              <a:rPr lang="en-US" dirty="0"/>
              <a:t>Tx power 25 Watts (44 dBm)</a:t>
            </a:r>
          </a:p>
          <a:p>
            <a:pPr lvl="1"/>
            <a:r>
              <a:rPr lang="en-US" dirty="0"/>
              <a:t>Rx sensitivity -140 dBm to -160 dBm (50 bps data rate)</a:t>
            </a:r>
          </a:p>
          <a:p>
            <a:pPr lvl="1"/>
            <a:r>
              <a:rPr lang="en-US" dirty="0"/>
              <a:t>~200 dBm total link budget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708CFE-2EC5-463D-A4EE-2F147EAD4D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18</a:t>
            </a:fld>
            <a:endParaRPr lang="en-US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4ADDD529-B137-4A61-8A48-6F9BA19949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4300" y="228600"/>
            <a:ext cx="6386094" cy="3496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63892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C39A0-A5D6-4359-9C7D-ED800E7AF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GPS transmissions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65EEA7-1A84-4A94-81E0-FDBA3DA369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Each satellite sends a unique pseudo-random number sequence</a:t>
            </a:r>
          </a:p>
          <a:p>
            <a:pPr lvl="1"/>
            <a:r>
              <a:rPr lang="en-US" dirty="0"/>
              <a:t>Sequence repeats in time (over minutes) and is well-known</a:t>
            </a:r>
          </a:p>
          <a:p>
            <a:pPr lvl="1"/>
            <a:r>
              <a:rPr lang="en-US" dirty="0"/>
              <a:t>Position in signal is used to calculate time of flight</a:t>
            </a:r>
            <a:br>
              <a:rPr lang="en-US" dirty="0"/>
            </a:br>
            <a:r>
              <a:rPr lang="en-US" dirty="0"/>
              <a:t>(if you know precise time)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5A29FB-EF5C-49F9-AEEF-013BE9C86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19</a:t>
            </a:fld>
            <a:endParaRPr lang="en-US"/>
          </a:p>
        </p:txBody>
      </p:sp>
      <p:pic>
        <p:nvPicPr>
          <p:cNvPr id="5124" name="Picture 4" descr="Introduction to navstar gps">
            <a:extLst>
              <a:ext uri="{FF2B5EF4-FFF2-40B4-BE49-F238E27FC236}">
                <a16:creationId xmlns:a16="http://schemas.microsoft.com/office/drawing/2014/main" id="{2C5EF6A8-EE37-4BC6-8BCC-CC66C09393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443" b="5980"/>
          <a:stretch/>
        </p:blipFill>
        <p:spPr bwMode="auto">
          <a:xfrm>
            <a:off x="3055519" y="2906486"/>
            <a:ext cx="6076950" cy="326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38104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EF959-C62E-4F8A-8D4C-BEF087A77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EDBE37-7B8E-47BF-A4AD-CD288F601E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Discuss ideas in localization</a:t>
            </a:r>
          </a:p>
          <a:p>
            <a:pPr lvl="1"/>
            <a:r>
              <a:rPr lang="en-US" dirty="0"/>
              <a:t>Uses wireless signals for the process</a:t>
            </a:r>
          </a:p>
          <a:p>
            <a:pPr lvl="1"/>
            <a:r>
              <a:rPr lang="en-US" dirty="0"/>
              <a:t>Important for the Internet of Things</a:t>
            </a:r>
          </a:p>
          <a:p>
            <a:endParaRPr lang="en-US" dirty="0"/>
          </a:p>
          <a:p>
            <a:r>
              <a:rPr lang="en-US" dirty="0"/>
              <a:t>Describe background on GPS</a:t>
            </a:r>
          </a:p>
          <a:p>
            <a:endParaRPr lang="en-US" dirty="0"/>
          </a:p>
          <a:p>
            <a:r>
              <a:rPr lang="en-US" dirty="0"/>
              <a:t>Overview of indoor localization techniques</a:t>
            </a:r>
          </a:p>
          <a:p>
            <a:pPr lvl="1"/>
            <a:r>
              <a:rPr lang="en-US" dirty="0"/>
              <a:t>Fingerprinting, Ultra-wideband, etc.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366CAC-B34E-4A3F-AB6B-24F84A057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7195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7B60C-D1E7-44AD-B840-BECF5806B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GPS requires signals from multiple satellites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DD4E6D-C783-4697-9DE7-9F7D1F5299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4 satellites are needed to determine location and time</a:t>
            </a:r>
          </a:p>
          <a:p>
            <a:pPr lvl="1"/>
            <a:r>
              <a:rPr lang="en-US" dirty="0"/>
              <a:t>3 for 2D location (assume on ground) and 1 for time offset</a:t>
            </a:r>
          </a:p>
          <a:p>
            <a:pPr lvl="1"/>
            <a:r>
              <a:rPr lang="en-US" dirty="0"/>
              <a:t>Solve for both as a single equation</a:t>
            </a:r>
          </a:p>
          <a:p>
            <a:pPr lvl="1"/>
            <a:endParaRPr lang="en-US" dirty="0"/>
          </a:p>
          <a:p>
            <a:r>
              <a:rPr lang="en-US" dirty="0"/>
              <a:t>Steps to finding location</a:t>
            </a:r>
          </a:p>
          <a:p>
            <a:pPr lvl="1"/>
            <a:r>
              <a:rPr lang="en-US" dirty="0"/>
              <a:t>Initialize time to whatever you heard from a satellite (~100 </a:t>
            </a:r>
            <a:r>
              <a:rPr lang="en-US" dirty="0" err="1"/>
              <a:t>ms</a:t>
            </a:r>
            <a:r>
              <a:rPr lang="en-US" dirty="0"/>
              <a:t> sync)</a:t>
            </a:r>
          </a:p>
          <a:p>
            <a:pPr lvl="1"/>
            <a:r>
              <a:rPr lang="en-US" dirty="0"/>
              <a:t>Get time of arrival from four satellites</a:t>
            </a:r>
          </a:p>
          <a:p>
            <a:pPr lvl="1"/>
            <a:r>
              <a:rPr lang="en-US" dirty="0"/>
              <a:t>Four variables</a:t>
            </a:r>
          </a:p>
          <a:p>
            <a:pPr lvl="2"/>
            <a:r>
              <a:rPr lang="en-US" dirty="0"/>
              <a:t>x, y, z, and time offset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CBF498-405E-46A0-8FAF-57CA504FD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1961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608BDD-03F9-4B56-BD2E-B5E459884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GPS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119C8E-6323-4827-9DBD-3AAC768B15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Receiver needs to know additional information</a:t>
            </a:r>
          </a:p>
          <a:p>
            <a:pPr lvl="1"/>
            <a:r>
              <a:rPr lang="en-US" dirty="0"/>
              <a:t>Current time</a:t>
            </a:r>
          </a:p>
          <a:p>
            <a:pPr lvl="1"/>
            <a:r>
              <a:rPr lang="en-US" dirty="0"/>
              <a:t>Position of each satellite</a:t>
            </a:r>
          </a:p>
          <a:p>
            <a:pPr lvl="1"/>
            <a:endParaRPr lang="en-US" dirty="0"/>
          </a:p>
          <a:p>
            <a:r>
              <a:rPr lang="en-US" dirty="0"/>
              <a:t>GPS transmission has this data layered on top (50 bps)</a:t>
            </a:r>
          </a:p>
          <a:p>
            <a:pPr lvl="1"/>
            <a:r>
              <a:rPr lang="en-US" dirty="0"/>
              <a:t>Listening for (up to) 30 seconds gets time and this satellite’s position</a:t>
            </a:r>
          </a:p>
          <a:p>
            <a:pPr lvl="2"/>
            <a:r>
              <a:rPr lang="en-US" dirty="0"/>
              <a:t>Known as ephemeris</a:t>
            </a:r>
          </a:p>
          <a:p>
            <a:pPr lvl="2"/>
            <a:r>
              <a:rPr lang="en-US" dirty="0"/>
              <a:t>Valid for up to 4 hours</a:t>
            </a:r>
          </a:p>
          <a:p>
            <a:pPr lvl="1"/>
            <a:r>
              <a:rPr lang="en-US" dirty="0"/>
              <a:t>Listening for 12.5 minutes gets all satellites’ positions</a:t>
            </a:r>
          </a:p>
          <a:p>
            <a:pPr lvl="2"/>
            <a:r>
              <a:rPr lang="en-US" dirty="0"/>
              <a:t>Known as almanac</a:t>
            </a:r>
          </a:p>
          <a:p>
            <a:pPr lvl="2"/>
            <a:r>
              <a:rPr lang="en-US" dirty="0"/>
              <a:t>Valid for up to two weeks</a:t>
            </a:r>
          </a:p>
          <a:p>
            <a:pPr lvl="2"/>
            <a:endParaRPr lang="en-US" dirty="0"/>
          </a:p>
          <a:p>
            <a:r>
              <a:rPr lang="en-US" dirty="0"/>
              <a:t>Cold-start for an embedded device takes significant time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D2C19E-54C7-4C34-B0FE-2CE5983BA4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6679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3B669A-A0F8-5DA0-33D5-A5A3E91315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+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17FBD1-1A81-B1BF-0E94-68F9D77DD0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would you make a system connect to GPS faster?</a:t>
            </a:r>
          </a:p>
          <a:p>
            <a:pPr lvl="1"/>
            <a:r>
              <a:rPr lang="en-US" dirty="0"/>
              <a:t>Cell phones don’t take 12.5 minutes to get a fix after booting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8BA479-A035-75FE-CF63-9F4E96DA6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4977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A0CDDA-7676-49DA-BFE0-0D8B156742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Assisted GPS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BD724A-B475-47AD-8B64-1581D7193F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5678905" cy="5029200"/>
          </a:xfrm>
        </p:spPr>
        <p:txBody>
          <a:bodyPr/>
          <a:lstStyle/>
          <a:p>
            <a:r>
              <a:rPr lang="en-US" dirty="0"/>
              <a:t>How is cell phone GPS so quick?</a:t>
            </a:r>
          </a:p>
          <a:p>
            <a:pPr lvl="1"/>
            <a:r>
              <a:rPr lang="en-US" dirty="0"/>
              <a:t>Download almanac from the internet (only 1.8 kB)</a:t>
            </a:r>
          </a:p>
          <a:p>
            <a:pPr lvl="1"/>
            <a:endParaRPr lang="en-US" dirty="0"/>
          </a:p>
          <a:p>
            <a:r>
              <a:rPr lang="en-US" dirty="0"/>
              <a:t>Bootstrap location information</a:t>
            </a:r>
          </a:p>
          <a:p>
            <a:pPr lvl="1"/>
            <a:r>
              <a:rPr lang="en-US" dirty="0"/>
              <a:t>Cell towers can give coarse position</a:t>
            </a:r>
          </a:p>
          <a:p>
            <a:pPr lvl="1"/>
            <a:r>
              <a:rPr lang="en-US" dirty="0"/>
              <a:t>Enables device to know which satellites are overhead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CBE2E0-812E-4FD3-9728-621E15D3E0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23</a:t>
            </a:fld>
            <a:endParaRPr lang="en-US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02F0878F-69C8-46F1-8ABC-8D1DC6CD60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7010" y="1942306"/>
            <a:ext cx="5063384" cy="3386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65625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6E03F3-8A8B-2B7B-FD47-5B0BAEF2B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Original GPS had a built-in accuracy limitation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58EA2C-84CB-D7A1-FB5C-5EE1123386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Selective Availability</a:t>
            </a:r>
          </a:p>
          <a:p>
            <a:pPr lvl="1"/>
            <a:r>
              <a:rPr lang="en-US" dirty="0"/>
              <a:t>Pseudorandom adjustment to the signals to reduce accuracy</a:t>
            </a:r>
          </a:p>
          <a:p>
            <a:pPr lvl="1"/>
            <a:r>
              <a:rPr lang="en-US" dirty="0"/>
              <a:t>Could be recovered if you know the specific pseudorandom key</a:t>
            </a:r>
          </a:p>
          <a:p>
            <a:pPr lvl="1"/>
            <a:endParaRPr lang="en-US" dirty="0"/>
          </a:p>
          <a:p>
            <a:r>
              <a:rPr lang="en-US" dirty="0"/>
              <a:t>Public use (no key)</a:t>
            </a:r>
          </a:p>
          <a:p>
            <a:pPr lvl="1"/>
            <a:r>
              <a:rPr lang="en-US" dirty="0"/>
              <a:t>50 m accuracy horizontally</a:t>
            </a:r>
          </a:p>
          <a:p>
            <a:pPr lvl="1"/>
            <a:r>
              <a:rPr lang="en-US" dirty="0"/>
              <a:t>100 m accuracy vertically</a:t>
            </a:r>
          </a:p>
          <a:p>
            <a:pPr lvl="1"/>
            <a:endParaRPr lang="en-US" dirty="0"/>
          </a:p>
          <a:p>
            <a:r>
              <a:rPr lang="en-US" dirty="0"/>
              <a:t>Original GPS was intended for military only</a:t>
            </a:r>
          </a:p>
          <a:p>
            <a:pPr lvl="1"/>
            <a:r>
              <a:rPr lang="en-US" dirty="0"/>
              <a:t>With limited GPS for everyone else (i.e., other nations)</a:t>
            </a:r>
          </a:p>
          <a:p>
            <a:pPr lvl="1"/>
            <a:r>
              <a:rPr lang="en-US" dirty="0"/>
              <a:t>In 2000, was removed from GPS, leading to about 5 m accuracy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1C18EB-38D0-129F-25CC-0787F5CA89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54357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317984-000E-7FE4-C4BB-6A22847A9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GPS implementations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C1DC9-D883-F6B3-4C7E-E7A45D670C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Global Navigation Satellite System (GNSS)</a:t>
            </a:r>
          </a:p>
          <a:p>
            <a:pPr lvl="1"/>
            <a:r>
              <a:rPr lang="en-US" dirty="0"/>
              <a:t>Formal name for a global localization system</a:t>
            </a:r>
          </a:p>
          <a:p>
            <a:pPr lvl="1"/>
            <a:endParaRPr lang="en-US" dirty="0"/>
          </a:p>
          <a:p>
            <a:r>
              <a:rPr lang="en-US" dirty="0"/>
              <a:t>US: GPS</a:t>
            </a:r>
          </a:p>
          <a:p>
            <a:r>
              <a:rPr lang="en-US" dirty="0"/>
              <a:t>Russia: GLONASS</a:t>
            </a:r>
          </a:p>
          <a:p>
            <a:r>
              <a:rPr lang="en-US" dirty="0"/>
              <a:t>China: </a:t>
            </a:r>
            <a:r>
              <a:rPr lang="en-US" dirty="0" err="1"/>
              <a:t>BeiDou</a:t>
            </a:r>
            <a:endParaRPr lang="en-US" dirty="0"/>
          </a:p>
          <a:p>
            <a:r>
              <a:rPr lang="en-US" dirty="0"/>
              <a:t>EU: Galileo</a:t>
            </a:r>
          </a:p>
          <a:p>
            <a:r>
              <a:rPr lang="en-US" dirty="0"/>
              <a:t>India and Japan have regional systems</a:t>
            </a:r>
          </a:p>
          <a:p>
            <a:r>
              <a:rPr lang="en-US" dirty="0"/>
              <a:t>Lunar system in design!</a:t>
            </a:r>
          </a:p>
          <a:p>
            <a:endParaRPr lang="en-US" dirty="0"/>
          </a:p>
          <a:p>
            <a:r>
              <a:rPr lang="en-US" dirty="0"/>
              <a:t>Modern GNSS hardware can use multiple at once for better accuracy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7CE5D8-BE9F-0471-755B-6CEA308AF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7531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78038-5852-0E72-A222-96EC85E071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GPS in the real-world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67D215-1FB7-93B7-41A2-DC7EA3375B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Usually connected over a serial connection and send “human-readable” NMEA messages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$GPGGA,210230,3855.4487,N,09446.0071,W,1,07,1.1,</a:t>
            </a:r>
            <a:b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370.5,M,-29.5,M,,*7A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5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5D0316-C7D2-A909-DB70-F3349FC5B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4937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78038-5852-0E72-A222-96EC85E071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GPS sentence type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67D215-1FB7-93B7-41A2-DC7EA3375B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Usually connected over a serial connection and send “human-readable” NMEA messages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$GPGGA,210230,3855.4487,N,09446.0071,W,1,07,1.1,</a:t>
            </a:r>
            <a:b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370.5,M,-29.5,M,,*7A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5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endParaRPr lang="en-US" dirty="0"/>
          </a:p>
          <a:p>
            <a:r>
              <a:rPr lang="en-US" dirty="0"/>
              <a:t>Format of data</a:t>
            </a:r>
          </a:p>
          <a:p>
            <a:pPr lvl="1"/>
            <a:r>
              <a:rPr lang="en-US" dirty="0"/>
              <a:t>GGA = “Global Positioning System Fix Data”</a:t>
            </a:r>
          </a:p>
          <a:p>
            <a:pPr lvl="1"/>
            <a:r>
              <a:rPr lang="en-US" dirty="0"/>
              <a:t>Specifies what the other comma-separated fields will be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5D0316-C7D2-A909-DB70-F3349FC5B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27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9A122B8-F478-89BD-6BED-C0C3197DD1EF}"/>
              </a:ext>
            </a:extLst>
          </p:cNvPr>
          <p:cNvSpPr/>
          <p:nvPr/>
        </p:nvSpPr>
        <p:spPr>
          <a:xfrm>
            <a:off x="708338" y="2459865"/>
            <a:ext cx="1326524" cy="45076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6794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78038-5852-0E72-A222-96EC85E071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in a GPS sentence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67D215-1FB7-93B7-41A2-DC7EA3375B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Usually connected over a serial connection and send “human-readable” NMEA messages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$GPGGA,210230,3855.4487,N,09446.0071,W,1,07,1.1,</a:t>
            </a:r>
            <a:b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370.5,M,-29.5,M,,*7A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5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endParaRPr lang="en-US" dirty="0"/>
          </a:p>
          <a:p>
            <a:r>
              <a:rPr lang="en-US" dirty="0"/>
              <a:t>Current time in UTC</a:t>
            </a:r>
          </a:p>
          <a:p>
            <a:pPr lvl="1"/>
            <a:r>
              <a:rPr lang="en-US" dirty="0"/>
              <a:t>HHMMSS format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5D0316-C7D2-A909-DB70-F3349FC5B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28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9A122B8-F478-89BD-6BED-C0C3197DD1EF}"/>
              </a:ext>
            </a:extLst>
          </p:cNvPr>
          <p:cNvSpPr/>
          <p:nvPr/>
        </p:nvSpPr>
        <p:spPr>
          <a:xfrm>
            <a:off x="2150769" y="2459865"/>
            <a:ext cx="1326524" cy="45076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4320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78038-5852-0E72-A222-96EC85E071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Lat/Lon in a GPS sentence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67D215-1FB7-93B7-41A2-DC7EA3375B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Usually connected over a serial connection and send “human-readable” NMEA messages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$GPGGA,210230,3855.4487,N,09446.0071,W,1,07,1.1,</a:t>
            </a:r>
            <a:b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370.5,M,-29.5,M,,*7A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5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endParaRPr lang="en-US" dirty="0"/>
          </a:p>
          <a:p>
            <a:r>
              <a:rPr lang="en-US" dirty="0"/>
              <a:t>Latitude (blue) and Longitude (red)</a:t>
            </a:r>
          </a:p>
          <a:p>
            <a:pPr lvl="1"/>
            <a:r>
              <a:rPr lang="en-US" dirty="0"/>
              <a:t>DDMM.MMMM format (degrees and minutes [60</a:t>
            </a:r>
            <a:r>
              <a:rPr lang="en-US" baseline="30000" dirty="0"/>
              <a:t>th</a:t>
            </a:r>
            <a:r>
              <a:rPr lang="en-US" dirty="0"/>
              <a:t> of a degree])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Warning: normal GPS coordinates are in DDD.DDDDDD format</a:t>
            </a:r>
          </a:p>
          <a:p>
            <a:pPr lvl="2"/>
            <a:r>
              <a:rPr lang="en-US" dirty="0"/>
              <a:t>Need to translate by dividing minutes by 60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5D0316-C7D2-A909-DB70-F3349FC5B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29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9A122B8-F478-89BD-6BED-C0C3197DD1EF}"/>
              </a:ext>
            </a:extLst>
          </p:cNvPr>
          <p:cNvSpPr/>
          <p:nvPr/>
        </p:nvSpPr>
        <p:spPr>
          <a:xfrm>
            <a:off x="3644718" y="2459865"/>
            <a:ext cx="2451282" cy="45076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2465840-F19F-A992-C594-44D62944E83A}"/>
              </a:ext>
            </a:extLst>
          </p:cNvPr>
          <p:cNvSpPr/>
          <p:nvPr/>
        </p:nvSpPr>
        <p:spPr>
          <a:xfrm>
            <a:off x="6231224" y="2457717"/>
            <a:ext cx="2590803" cy="450760"/>
          </a:xfrm>
          <a:prstGeom prst="rect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5937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6BDF3-967F-EA5E-A434-1BBF91C355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care about localization?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BA270D-8697-C6F5-AC08-34CA312EF4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My opinion: location information is </a:t>
            </a:r>
            <a:r>
              <a:rPr lang="en-US" b="1" dirty="0"/>
              <a:t>critical</a:t>
            </a:r>
            <a:r>
              <a:rPr lang="en-US" dirty="0"/>
              <a:t> to the IoT</a:t>
            </a:r>
          </a:p>
          <a:p>
            <a:endParaRPr lang="en-US" dirty="0"/>
          </a:p>
          <a:p>
            <a:pPr lvl="1"/>
            <a:r>
              <a:rPr lang="en-US" dirty="0"/>
              <a:t>Interpreting sensed data relies on real-world location</a:t>
            </a:r>
          </a:p>
          <a:p>
            <a:pPr lvl="2"/>
            <a:r>
              <a:rPr lang="en-US" dirty="0"/>
              <a:t>Indoor: where is the motion sensed or temperature measured</a:t>
            </a:r>
          </a:p>
          <a:p>
            <a:pPr lvl="2"/>
            <a:r>
              <a:rPr lang="en-US" dirty="0"/>
              <a:t>City-scale: how do measurements change over geographical space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IoT applications use location context</a:t>
            </a:r>
          </a:p>
          <a:p>
            <a:pPr lvl="2"/>
            <a:r>
              <a:rPr lang="en-US" dirty="0"/>
              <a:t>“When I get home do X”</a:t>
            </a:r>
          </a:p>
          <a:p>
            <a:pPr lvl="2"/>
            <a:r>
              <a:rPr lang="en-US" dirty="0"/>
              <a:t>“Turn on all the lights in room X”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7DD115-9E92-4BB8-2D05-22D598E171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4068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78038-5852-0E72-A222-96EC85E071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Make sure you use the correct GPS coordinates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67D215-1FB7-93B7-41A2-DC7EA3375B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38 degrees, 55.4487 minutes N -&gt; 38.924145 degrees</a:t>
            </a:r>
          </a:p>
          <a:p>
            <a:r>
              <a:rPr lang="en-US" dirty="0"/>
              <a:t>94 degrees, 46.0071 minutes W -&gt; -94.766785 degrees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About 49 km apart</a:t>
            </a:r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5D0316-C7D2-A909-DB70-F3349FC5B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30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DA6ADF3-7B13-5AA6-59BB-12EE766406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663" y="3220996"/>
            <a:ext cx="5178181" cy="313535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A6C5000-8EC5-5251-9278-7A5259DA8B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8312" y="2395470"/>
            <a:ext cx="3902894" cy="4143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4393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78038-5852-0E72-A222-96EC85E071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GPS “sentence” parameters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67D215-1FB7-93B7-41A2-DC7EA3375B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Usually connected over a serial connection and send “human-readable” NMEA messages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$GPGGA,210230,3855.4487,N,09446.0071,W,1,07,1.1,</a:t>
            </a:r>
            <a:b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370.5,M,-29.5,M,,*7A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5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endParaRPr lang="en-US" dirty="0"/>
          </a:p>
          <a:p>
            <a:r>
              <a:rPr lang="en-US" dirty="0"/>
              <a:t>Number of Satellites seen (red)</a:t>
            </a:r>
          </a:p>
          <a:p>
            <a:pPr lvl="1"/>
            <a:endParaRPr lang="en-US" dirty="0"/>
          </a:p>
          <a:p>
            <a:r>
              <a:rPr lang="en-US" dirty="0"/>
              <a:t>Altitude in meters (blue)</a:t>
            </a:r>
          </a:p>
          <a:p>
            <a:pPr lvl="1"/>
            <a:r>
              <a:rPr lang="en-US" dirty="0"/>
              <a:t>More satellites can give you true 3D positioning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5D0316-C7D2-A909-DB70-F3349FC5B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31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9A122B8-F478-89BD-6BED-C0C3197DD1EF}"/>
              </a:ext>
            </a:extLst>
          </p:cNvPr>
          <p:cNvSpPr/>
          <p:nvPr/>
        </p:nvSpPr>
        <p:spPr>
          <a:xfrm>
            <a:off x="607595" y="2846231"/>
            <a:ext cx="1709672" cy="45076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2465840-F19F-A992-C594-44D62944E83A}"/>
              </a:ext>
            </a:extLst>
          </p:cNvPr>
          <p:cNvSpPr/>
          <p:nvPr/>
        </p:nvSpPr>
        <p:spPr>
          <a:xfrm>
            <a:off x="9375820" y="2459865"/>
            <a:ext cx="498913" cy="450760"/>
          </a:xfrm>
          <a:prstGeom prst="rect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5893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6D19E-3C03-FB09-9DA5-E1ADEC0BD0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+ </a:t>
            </a:r>
            <a:r>
              <a:rPr lang="en-US" dirty="0" err="1"/>
              <a:t>xkcd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C9EC78-EBEF-A142-6783-8F2318F340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32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C0F4B94-8D6B-47EE-9E40-FABC544BD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2019" y="300768"/>
            <a:ext cx="6279722" cy="6256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5180316-8EC5-C4A3-0F9A-B9BD842321A9}"/>
              </a:ext>
            </a:extLst>
          </p:cNvPr>
          <p:cNvSpPr txBox="1"/>
          <p:nvPr/>
        </p:nvSpPr>
        <p:spPr>
          <a:xfrm>
            <a:off x="607595" y="6352143"/>
            <a:ext cx="60981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https://xkcd.com/2170/</a:t>
            </a:r>
          </a:p>
        </p:txBody>
      </p:sp>
    </p:spTree>
    <p:extLst>
      <p:ext uri="{BB962C8B-B14F-4D97-AF65-F5344CB8AC3E}">
        <p14:creationId xmlns:p14="http://schemas.microsoft.com/office/powerpoint/2010/main" val="29534461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Localization Background</a:t>
            </a:r>
          </a:p>
          <a:p>
            <a:endParaRPr lang="en-US" dirty="0"/>
          </a:p>
          <a:p>
            <a:r>
              <a:rPr lang="en-US" dirty="0"/>
              <a:t>GPS</a:t>
            </a:r>
          </a:p>
          <a:p>
            <a:endParaRPr lang="en-US" dirty="0"/>
          </a:p>
          <a:p>
            <a:r>
              <a:rPr lang="en-US" b="1" dirty="0"/>
              <a:t>Indoor Localization</a:t>
            </a:r>
          </a:p>
          <a:p>
            <a:pPr lvl="1"/>
            <a:r>
              <a:rPr lang="en-US" b="1" dirty="0"/>
              <a:t>Overview</a:t>
            </a:r>
          </a:p>
          <a:p>
            <a:pPr lvl="1"/>
            <a:r>
              <a:rPr lang="en-US" dirty="0"/>
              <a:t>Fingerprinting</a:t>
            </a:r>
          </a:p>
          <a:p>
            <a:pPr lvl="1"/>
            <a:r>
              <a:rPr lang="en-US" dirty="0"/>
              <a:t>Ultra-wideband</a:t>
            </a:r>
          </a:p>
          <a:p>
            <a:pPr lvl="1"/>
            <a:r>
              <a:rPr lang="en-US" dirty="0"/>
              <a:t>Other techniques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24560475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C689ED-65E3-4410-81BC-FB907BCB22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Clearing something 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3CB41B-7C78-4A44-9C16-4FB8D606AE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The goal is </a:t>
            </a:r>
            <a:r>
              <a:rPr lang="en-US" b="1" dirty="0"/>
              <a:t>NOT</a:t>
            </a:r>
            <a:r>
              <a:rPr lang="en-US" dirty="0"/>
              <a:t> directing people through a building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Just because that’s what GPS is used for outdoors doesn’t mean we need that application indoors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B4C909-A866-48A4-878F-76A7DAD0FE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839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C689ED-65E3-4410-81BC-FB907BCB22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 of indoor localization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3CB41B-7C78-4A44-9C16-4FB8D606AE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goal is positioning </a:t>
            </a:r>
            <a:r>
              <a:rPr lang="en-US" i="1" dirty="0"/>
              <a:t>things</a:t>
            </a:r>
            <a:r>
              <a:rPr lang="en-US" dirty="0"/>
              <a:t> within a building</a:t>
            </a:r>
          </a:p>
          <a:p>
            <a:pPr lvl="1"/>
            <a:r>
              <a:rPr lang="en-US" dirty="0"/>
              <a:t>Where can I find </a:t>
            </a:r>
            <a:r>
              <a:rPr lang="en-US" b="1" dirty="0"/>
              <a:t>X</a:t>
            </a:r>
            <a:r>
              <a:rPr lang="en-US" dirty="0"/>
              <a:t>?</a:t>
            </a:r>
          </a:p>
          <a:p>
            <a:pPr lvl="1"/>
            <a:r>
              <a:rPr lang="en-US" b="1" dirty="0"/>
              <a:t>X</a:t>
            </a:r>
            <a:r>
              <a:rPr lang="en-US" dirty="0"/>
              <a:t>: where am I located?</a:t>
            </a:r>
          </a:p>
          <a:p>
            <a:pPr lvl="1"/>
            <a:r>
              <a:rPr lang="en-US" b="1" dirty="0"/>
              <a:t>X</a:t>
            </a:r>
            <a:r>
              <a:rPr lang="en-US" dirty="0"/>
              <a:t> and </a:t>
            </a:r>
            <a:r>
              <a:rPr lang="en-US" b="1" dirty="0"/>
              <a:t>Y</a:t>
            </a:r>
            <a:r>
              <a:rPr lang="en-US" dirty="0"/>
              <a:t>: are we near each other?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Robotic navigation is also important</a:t>
            </a:r>
          </a:p>
          <a:p>
            <a:pPr lvl="1"/>
            <a:r>
              <a:rPr lang="en-US" dirty="0"/>
              <a:t>Although there are many approaches here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B4C909-A866-48A4-878F-76A7DAD0FE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0624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7B60C-D1E7-44AD-B840-BECF5806B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Localization classes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DD4E6D-C783-4697-9DE7-9F7D1F5299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Absolute location</a:t>
            </a:r>
          </a:p>
          <a:p>
            <a:pPr lvl="1"/>
            <a:r>
              <a:rPr lang="en-US" dirty="0"/>
              <a:t>X, Y, Z position based on already known infrastructure locations</a:t>
            </a:r>
          </a:p>
          <a:p>
            <a:pPr lvl="2"/>
            <a:r>
              <a:rPr lang="en-US" dirty="0"/>
              <a:t>Like GPS does</a:t>
            </a:r>
          </a:p>
          <a:p>
            <a:pPr lvl="1"/>
            <a:r>
              <a:rPr lang="en-US" dirty="0"/>
              <a:t>Installed localization hardware known as </a:t>
            </a:r>
            <a:r>
              <a:rPr lang="en-US" i="1" dirty="0"/>
              <a:t>anchors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Relative location</a:t>
            </a:r>
          </a:p>
          <a:p>
            <a:pPr lvl="1"/>
            <a:r>
              <a:rPr lang="en-US" dirty="0"/>
              <a:t>Position relative to some other device</a:t>
            </a:r>
          </a:p>
          <a:p>
            <a:pPr lvl="2"/>
            <a:r>
              <a:rPr lang="en-US" dirty="0"/>
              <a:t>Technically absolute location is a version of this</a:t>
            </a:r>
          </a:p>
          <a:p>
            <a:pPr lvl="1"/>
            <a:r>
              <a:rPr lang="en-US" dirty="0"/>
              <a:t>Might only need a few devices</a:t>
            </a:r>
          </a:p>
          <a:p>
            <a:pPr lvl="1"/>
            <a:r>
              <a:rPr lang="en-US" dirty="0"/>
              <a:t>How far is the smartphone from the computer?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CBF498-405E-46A0-8FAF-57CA504FD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05272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C44156-450E-44E7-A802-3897F6FB1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Localization knowledge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67CBC2-5CA3-4247-AF4D-F24FE88DF7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kind of a result is actually useful?</a:t>
            </a:r>
          </a:p>
          <a:p>
            <a:pPr lvl="1"/>
            <a:r>
              <a:rPr lang="en-US" dirty="0"/>
              <a:t>You are at {15, 27.5, 1}</a:t>
            </a:r>
          </a:p>
          <a:p>
            <a:pPr lvl="1"/>
            <a:r>
              <a:rPr lang="en-US" dirty="0"/>
              <a:t>You are in Room 224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Depends on the application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Additional systems on top of the localization method can translate between location representations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8F5974-9142-4F13-BFA9-76BED25B3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50311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907002-E869-472A-9C4E-3A6E953CA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Barrier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6D2EE-3E37-4D73-B5AB-35AF3D80BF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“I’m here to pick up fish”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Walls are very contextually important, but difficult for localization systems to detect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C0263E-F275-42B1-A608-F58B3A3D57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4B5039-826A-44CC-AB98-3C01464A88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062"/>
          <a:stretch/>
        </p:blipFill>
        <p:spPr>
          <a:xfrm>
            <a:off x="607594" y="1795691"/>
            <a:ext cx="10972800" cy="3266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66833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6C034-DBDA-4934-B2DA-11BD5CA13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Accuracy notation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92988D-9E00-43C6-806E-A07EC967FC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“40 cm median accuracy”</a:t>
            </a:r>
          </a:p>
          <a:p>
            <a:pPr lvl="1"/>
            <a:r>
              <a:rPr lang="en-US" dirty="0"/>
              <a:t>Majority of measurements are within 40 cm of reality!</a:t>
            </a:r>
          </a:p>
          <a:p>
            <a:pPr lvl="1"/>
            <a:r>
              <a:rPr lang="en-US" i="1" dirty="0"/>
              <a:t>What about the other half?</a:t>
            </a:r>
            <a:endParaRPr lang="en-US" dirty="0"/>
          </a:p>
          <a:p>
            <a:pPr lvl="1"/>
            <a:endParaRPr lang="en-US" i="1" dirty="0"/>
          </a:p>
          <a:p>
            <a:r>
              <a:rPr lang="en-US" dirty="0"/>
              <a:t>90</a:t>
            </a:r>
            <a:r>
              <a:rPr lang="en-US" baseline="30000" dirty="0"/>
              <a:t>th</a:t>
            </a:r>
            <a:r>
              <a:rPr lang="en-US" dirty="0"/>
              <a:t> percentile error is often more important for real-world use</a:t>
            </a:r>
          </a:p>
          <a:p>
            <a:endParaRPr lang="en-US" dirty="0"/>
          </a:p>
          <a:p>
            <a:r>
              <a:rPr lang="en-US" dirty="0"/>
              <a:t>My least favorite aspect of localization</a:t>
            </a:r>
          </a:p>
          <a:p>
            <a:pPr lvl="1"/>
            <a:r>
              <a:rPr lang="en-US" dirty="0"/>
              <a:t>Be wise to these tricks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3BEFF2-2870-4913-A32F-C184198B2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1254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b="1" dirty="0"/>
              <a:t>Localization Background</a:t>
            </a:r>
          </a:p>
          <a:p>
            <a:endParaRPr lang="en-US" dirty="0"/>
          </a:p>
          <a:p>
            <a:r>
              <a:rPr lang="en-US" dirty="0"/>
              <a:t>GPS</a:t>
            </a:r>
          </a:p>
          <a:p>
            <a:endParaRPr lang="en-US" dirty="0"/>
          </a:p>
          <a:p>
            <a:r>
              <a:rPr lang="en-US" dirty="0"/>
              <a:t>Indoor Localization</a:t>
            </a:r>
          </a:p>
          <a:p>
            <a:pPr lvl="1"/>
            <a:r>
              <a:rPr lang="en-US" dirty="0"/>
              <a:t>Overview</a:t>
            </a:r>
          </a:p>
          <a:p>
            <a:pPr lvl="1"/>
            <a:r>
              <a:rPr lang="en-US" dirty="0"/>
              <a:t>Fingerprinting</a:t>
            </a:r>
          </a:p>
          <a:p>
            <a:pPr lvl="1"/>
            <a:r>
              <a:rPr lang="en-US" dirty="0"/>
              <a:t>Ultra-wideband</a:t>
            </a:r>
          </a:p>
          <a:p>
            <a:pPr lvl="1"/>
            <a:r>
              <a:rPr lang="en-US" dirty="0"/>
              <a:t>Other techniques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27764979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Localization Background</a:t>
            </a:r>
          </a:p>
          <a:p>
            <a:endParaRPr lang="en-US" dirty="0"/>
          </a:p>
          <a:p>
            <a:r>
              <a:rPr lang="en-US" dirty="0"/>
              <a:t>GPS</a:t>
            </a:r>
          </a:p>
          <a:p>
            <a:endParaRPr lang="en-US" dirty="0"/>
          </a:p>
          <a:p>
            <a:r>
              <a:rPr lang="en-US" b="1" dirty="0"/>
              <a:t>Indoor Localization</a:t>
            </a:r>
          </a:p>
          <a:p>
            <a:pPr lvl="1"/>
            <a:r>
              <a:rPr lang="en-US" dirty="0"/>
              <a:t>Overview</a:t>
            </a:r>
          </a:p>
          <a:p>
            <a:pPr lvl="1"/>
            <a:r>
              <a:rPr lang="en-US" b="1" dirty="0"/>
              <a:t>Fingerprinting</a:t>
            </a:r>
          </a:p>
          <a:p>
            <a:pPr lvl="1"/>
            <a:r>
              <a:rPr lang="en-US" dirty="0"/>
              <a:t>Ultra-wideband</a:t>
            </a:r>
          </a:p>
          <a:p>
            <a:pPr lvl="1"/>
            <a:r>
              <a:rPr lang="en-US" dirty="0"/>
              <a:t>Other techniques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125856254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2E84FA-6547-4430-9303-0A1210E33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Mapping existing infrastructure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C89F25-2101-495D-B51D-A76A9ED57D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Can we repurpose existing infrastructure for localization?</a:t>
            </a:r>
          </a:p>
          <a:p>
            <a:pPr lvl="1"/>
            <a:r>
              <a:rPr lang="en-US" dirty="0"/>
              <a:t>For example: </a:t>
            </a:r>
            <a:r>
              <a:rPr lang="en-US" dirty="0" err="1"/>
              <a:t>WiFi</a:t>
            </a:r>
            <a:r>
              <a:rPr lang="en-US" dirty="0"/>
              <a:t> access points</a:t>
            </a:r>
          </a:p>
          <a:p>
            <a:pPr lvl="1"/>
            <a:r>
              <a:rPr lang="en-US" dirty="0"/>
              <a:t>Benefit: localization works with unmodified hardware</a:t>
            </a:r>
          </a:p>
          <a:p>
            <a:pPr lvl="1"/>
            <a:endParaRPr lang="en-US" dirty="0"/>
          </a:p>
          <a:p>
            <a:r>
              <a:rPr lang="en-US" dirty="0"/>
              <a:t>Mapping instead of trilateration</a:t>
            </a:r>
          </a:p>
          <a:p>
            <a:pPr lvl="1"/>
            <a:r>
              <a:rPr lang="en-US" dirty="0"/>
              <a:t>Make a map of infrastructure and use that to locate device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Coarse example: existence of </a:t>
            </a:r>
            <a:r>
              <a:rPr lang="en-US" dirty="0" err="1"/>
              <a:t>WiFi</a:t>
            </a:r>
            <a:r>
              <a:rPr lang="en-US" dirty="0"/>
              <a:t> network SSIDs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Fine-grained example: signal strength to each Access Point</a:t>
            </a:r>
          </a:p>
          <a:p>
            <a:pPr lvl="2"/>
            <a:r>
              <a:rPr lang="en-US" dirty="0"/>
              <a:t>Known as fingerprinting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74EA9D-C721-40A7-8541-1B7CE38B3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90330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26B927-CD75-411D-90F4-03505A1B7D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Fingerprinting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1F7120-7FD7-4B73-BF64-AF1A37D8F6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4193005" cy="50292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At setup time, for many locations throughout building</a:t>
            </a:r>
          </a:p>
          <a:p>
            <a:pPr lvl="1"/>
            <a:r>
              <a:rPr lang="en-US" dirty="0"/>
              <a:t>Measure signal strength to Access Point</a:t>
            </a:r>
          </a:p>
          <a:p>
            <a:pPr lvl="1"/>
            <a:r>
              <a:rPr lang="en-US" dirty="0"/>
              <a:t>Record measurement in a database with location</a:t>
            </a:r>
          </a:p>
          <a:p>
            <a:pPr lvl="1"/>
            <a:endParaRPr lang="en-US" dirty="0"/>
          </a:p>
          <a:p>
            <a:r>
              <a:rPr lang="en-US" dirty="0"/>
              <a:t>At run time, for the device that wants a location</a:t>
            </a:r>
          </a:p>
          <a:p>
            <a:pPr lvl="1"/>
            <a:r>
              <a:rPr lang="en-US" dirty="0"/>
              <a:t>Measure signal strength to Access Point</a:t>
            </a:r>
          </a:p>
          <a:p>
            <a:pPr lvl="1"/>
            <a:r>
              <a:rPr lang="en-US" dirty="0"/>
              <a:t>Look up measurement in database to get location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A1CB1D-6EFA-4A90-9F2B-6C98426DB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42</a:t>
            </a:fld>
            <a:endParaRPr lang="en-US"/>
          </a:p>
        </p:txBody>
      </p:sp>
      <p:pic>
        <p:nvPicPr>
          <p:cNvPr id="1026" name="Picture 2" descr="Figure 1 from Optimizing radio map for WLAN fingerprinting | Semantic  Scholar">
            <a:extLst>
              <a:ext uri="{FF2B5EF4-FFF2-40B4-BE49-F238E27FC236}">
                <a16:creationId xmlns:a16="http://schemas.microsoft.com/office/drawing/2014/main" id="{B623CB03-4B8A-40B9-A5D4-EB5B28F7E3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6350" y="2038350"/>
            <a:ext cx="6134100" cy="400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tar: 5 Points 4">
            <a:extLst>
              <a:ext uri="{FF2B5EF4-FFF2-40B4-BE49-F238E27FC236}">
                <a16:creationId xmlns:a16="http://schemas.microsoft.com/office/drawing/2014/main" id="{7252567E-1D95-4049-BCEF-7B83F150DB40}"/>
              </a:ext>
            </a:extLst>
          </p:cNvPr>
          <p:cNvSpPr/>
          <p:nvPr/>
        </p:nvSpPr>
        <p:spPr>
          <a:xfrm>
            <a:off x="9232900" y="3444875"/>
            <a:ext cx="317500" cy="317500"/>
          </a:xfrm>
          <a:prstGeom prst="star5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34689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7B60C-D1E7-44AD-B840-BECF5806B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Fingerprinting improvements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DD4E6D-C783-4697-9DE7-9F7D1F5299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Measurements can use several Access Points simultaneously</a:t>
            </a:r>
          </a:p>
          <a:p>
            <a:pPr lvl="1"/>
            <a:r>
              <a:rPr lang="en-US" dirty="0"/>
              <a:t>Improves accuracy quite a bit</a:t>
            </a:r>
          </a:p>
          <a:p>
            <a:pPr lvl="1"/>
            <a:endParaRPr lang="en-US" dirty="0"/>
          </a:p>
          <a:p>
            <a:r>
              <a:rPr lang="en-US" dirty="0"/>
              <a:t>Doesn’t have to be </a:t>
            </a:r>
            <a:r>
              <a:rPr lang="en-US" dirty="0" err="1"/>
              <a:t>WiFi</a:t>
            </a:r>
            <a:r>
              <a:rPr lang="en-US" dirty="0"/>
              <a:t> based at all</a:t>
            </a:r>
          </a:p>
          <a:p>
            <a:pPr lvl="1"/>
            <a:r>
              <a:rPr lang="en-US" dirty="0"/>
              <a:t>Cellular networks can do fingerprinting</a:t>
            </a:r>
          </a:p>
          <a:p>
            <a:pPr lvl="1"/>
            <a:r>
              <a:rPr lang="en-US" dirty="0"/>
              <a:t>Deploy your own BLE beacons throughout environment</a:t>
            </a:r>
          </a:p>
          <a:p>
            <a:pPr lvl="1"/>
            <a:endParaRPr lang="en-US" dirty="0"/>
          </a:p>
          <a:p>
            <a:r>
              <a:rPr lang="en-US" dirty="0"/>
              <a:t>Apply techniques for minimizing error in signal strength</a:t>
            </a:r>
          </a:p>
          <a:p>
            <a:pPr lvl="1"/>
            <a:r>
              <a:rPr lang="en-US" dirty="0"/>
              <a:t>Measurement won’t match record exactly</a:t>
            </a:r>
          </a:p>
          <a:p>
            <a:pPr lvl="1"/>
            <a:r>
              <a:rPr lang="en-US" dirty="0"/>
              <a:t>But minimizing error should approach the same location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CBF498-405E-46A0-8FAF-57CA504FD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98514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03A0B4-5382-45DA-9C45-FD5506469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Fingerprinting 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1999E3-C158-4723-9EC1-1B85308FE7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Effort to create database in the first place</a:t>
            </a:r>
          </a:p>
          <a:p>
            <a:pPr lvl="1"/>
            <a:r>
              <a:rPr lang="en-US" dirty="0"/>
              <a:t>Manually take measurements at every location</a:t>
            </a:r>
          </a:p>
          <a:p>
            <a:pPr lvl="1"/>
            <a:endParaRPr lang="en-US" dirty="0"/>
          </a:p>
          <a:p>
            <a:r>
              <a:rPr lang="en-US" dirty="0"/>
              <a:t>Environment is not stable</a:t>
            </a:r>
          </a:p>
          <a:p>
            <a:pPr lvl="1"/>
            <a:r>
              <a:rPr lang="en-US" dirty="0"/>
              <a:t>Signal strength changes as chairs, doors, and people move</a:t>
            </a:r>
          </a:p>
          <a:p>
            <a:pPr lvl="1"/>
            <a:r>
              <a:rPr lang="en-US" dirty="0"/>
              <a:t>Need ability to periodically re-measure</a:t>
            </a:r>
          </a:p>
          <a:p>
            <a:pPr lvl="2"/>
            <a:r>
              <a:rPr lang="en-US" dirty="0"/>
              <a:t>Update database with most recent recording while in use</a:t>
            </a:r>
          </a:p>
          <a:p>
            <a:pPr lvl="2"/>
            <a:endParaRPr lang="en-US" dirty="0"/>
          </a:p>
          <a:p>
            <a:r>
              <a:rPr lang="en-US" dirty="0"/>
              <a:t>Measurements vary between devices</a:t>
            </a:r>
          </a:p>
          <a:p>
            <a:pPr lvl="1"/>
            <a:r>
              <a:rPr lang="en-US" dirty="0"/>
              <a:t>Differ based on antennas, cases, how you hold it, etc.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149759-5166-4CC8-B57F-212A9A43E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54844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BE1BB6-7021-47E1-BAC1-D363D41B7C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Fingerprinting accuracy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5730D1-FCEA-4673-9E69-323D6B2D8B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State-of-the-art: median accuracy of 0.5-1.5 meters</a:t>
            </a:r>
          </a:p>
          <a:p>
            <a:pPr lvl="1"/>
            <a:r>
              <a:rPr lang="en-US" dirty="0"/>
              <a:t>Not bad depending on the application!</a:t>
            </a:r>
          </a:p>
          <a:p>
            <a:pPr lvl="1"/>
            <a:r>
              <a:rPr lang="en-US" dirty="0"/>
              <a:t>Likely places you in the right room, or at least nearby</a:t>
            </a:r>
          </a:p>
          <a:p>
            <a:pPr lvl="1"/>
            <a:r>
              <a:rPr lang="en-US" dirty="0"/>
              <a:t>Long tail can be large, but more access points helps this</a:t>
            </a:r>
          </a:p>
          <a:p>
            <a:pPr lvl="1"/>
            <a:endParaRPr lang="en-US" dirty="0"/>
          </a:p>
          <a:p>
            <a:r>
              <a:rPr lang="en-US" dirty="0"/>
              <a:t>Barrier problem capability depends on walls</a:t>
            </a:r>
          </a:p>
          <a:p>
            <a:pPr lvl="1"/>
            <a:r>
              <a:rPr lang="en-US" dirty="0"/>
              <a:t>Some materials attenuate signal strength more than others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8CC85B-89A8-4A6A-A654-9E9FB245D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7752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BC44A4-40C7-F3BB-62E2-6762C4084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+ Open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DE69FC-E6FA-1A65-F96D-22D748B578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WiFi</a:t>
            </a:r>
            <a:r>
              <a:rPr lang="en-US" dirty="0"/>
              <a:t> is only one example of a signal you could fingerprint.</a:t>
            </a:r>
            <a:br>
              <a:rPr lang="en-US" dirty="0"/>
            </a:br>
            <a:r>
              <a:rPr lang="en-US" dirty="0"/>
              <a:t>What else could you use?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346D4B-B803-46F2-53D1-584E0EA9AE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10453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Localization Background</a:t>
            </a:r>
          </a:p>
          <a:p>
            <a:endParaRPr lang="en-US" dirty="0"/>
          </a:p>
          <a:p>
            <a:r>
              <a:rPr lang="en-US" dirty="0"/>
              <a:t>GPS</a:t>
            </a:r>
          </a:p>
          <a:p>
            <a:endParaRPr lang="en-US" dirty="0"/>
          </a:p>
          <a:p>
            <a:r>
              <a:rPr lang="en-US" b="1" dirty="0"/>
              <a:t>Indoor Localization</a:t>
            </a:r>
          </a:p>
          <a:p>
            <a:pPr lvl="1"/>
            <a:r>
              <a:rPr lang="en-US" dirty="0"/>
              <a:t>Overview</a:t>
            </a:r>
          </a:p>
          <a:p>
            <a:pPr lvl="1"/>
            <a:r>
              <a:rPr lang="en-US" dirty="0"/>
              <a:t>Fingerprinting</a:t>
            </a:r>
          </a:p>
          <a:p>
            <a:pPr lvl="1"/>
            <a:r>
              <a:rPr lang="en-US" b="1" dirty="0"/>
              <a:t>Ultra-wideband</a:t>
            </a:r>
          </a:p>
          <a:p>
            <a:pPr lvl="1"/>
            <a:r>
              <a:rPr lang="en-US" dirty="0"/>
              <a:t>Other techniques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176228407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7B60C-D1E7-44AD-B840-BECF5806B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Improving accuracy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DD4E6D-C783-4697-9DE7-9F7D1F5299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get really good accuracy, let’s return to trilateration</a:t>
            </a:r>
          </a:p>
          <a:p>
            <a:pPr lvl="1"/>
            <a:endParaRPr lang="en-US" dirty="0"/>
          </a:p>
          <a:p>
            <a:r>
              <a:rPr lang="en-US" dirty="0"/>
              <a:t>Plan: Send an RF signal from one device and time how long it takes to reach another</a:t>
            </a:r>
          </a:p>
          <a:p>
            <a:pPr lvl="1"/>
            <a:r>
              <a:rPr lang="en-US" dirty="0"/>
              <a:t>Brief transmissions rather than continuous like GPS</a:t>
            </a:r>
          </a:p>
          <a:p>
            <a:r>
              <a:rPr lang="en-US" dirty="0"/>
              <a:t>Problem: When does this signal arrive?</a:t>
            </a:r>
          </a:p>
          <a:p>
            <a:pPr lvl="1"/>
            <a:r>
              <a:rPr lang="en-US" dirty="0"/>
              <a:t>Need to pick somewhere in rise as the “arrival time”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CBF498-405E-46A0-8FAF-57CA504FD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55C01D-2C3A-4D21-A583-90A1159FB72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93" r="12512"/>
          <a:stretch/>
        </p:blipFill>
        <p:spPr>
          <a:xfrm>
            <a:off x="3238695" y="4584199"/>
            <a:ext cx="4405278" cy="1474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2508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403"/>
          <a:stretch/>
        </p:blipFill>
        <p:spPr>
          <a:xfrm>
            <a:off x="798407" y="3784689"/>
            <a:ext cx="3226550" cy="47847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Multipath problem</a:t>
            </a:r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4FAB73BC-B049-4115-A692-8D63A059BFB8}" type="slidenum">
              <a:rPr lang="en-US" smtClean="0"/>
              <a:t>49</a:t>
            </a:fld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2176530" y="4200047"/>
            <a:ext cx="6375799" cy="63112"/>
          </a:xfrm>
          <a:prstGeom prst="straightConnector1">
            <a:avLst/>
          </a:prstGeom>
          <a:ln w="76200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2176530" y="3411586"/>
            <a:ext cx="3267843" cy="851573"/>
          </a:xfrm>
          <a:prstGeom prst="straightConnector1">
            <a:avLst/>
          </a:prstGeom>
          <a:ln w="762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5444373" y="3411586"/>
            <a:ext cx="3269321" cy="637783"/>
          </a:xfrm>
          <a:prstGeom prst="straightConnector1">
            <a:avLst/>
          </a:prstGeom>
          <a:ln w="762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403"/>
          <a:stretch/>
        </p:blipFill>
        <p:spPr>
          <a:xfrm>
            <a:off x="784234" y="3784689"/>
            <a:ext cx="3226550" cy="47847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0865" y="5058056"/>
            <a:ext cx="5531623" cy="1424187"/>
          </a:xfrm>
          <a:prstGeom prst="rect">
            <a:avLst/>
          </a:prstGeom>
        </p:spPr>
      </p:pic>
      <p:cxnSp>
        <p:nvCxnSpPr>
          <p:cNvPr id="25" name="Straight Connector 24"/>
          <p:cNvCxnSpPr/>
          <p:nvPr/>
        </p:nvCxnSpPr>
        <p:spPr>
          <a:xfrm>
            <a:off x="4413735" y="3241105"/>
            <a:ext cx="2061275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Content Placeholder 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3609" t="21168" r="615" b="57612"/>
          <a:stretch/>
        </p:blipFill>
        <p:spPr>
          <a:xfrm>
            <a:off x="1356671" y="3945097"/>
            <a:ext cx="677991" cy="1039072"/>
          </a:xfrm>
          <a:prstGeom prst="rect">
            <a:avLst/>
          </a:prstGeom>
        </p:spPr>
      </p:pic>
      <p:pic>
        <p:nvPicPr>
          <p:cNvPr id="14" name="Content Placeholder 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3609" t="21168" r="615" b="57612"/>
          <a:stretch/>
        </p:blipFill>
        <p:spPr>
          <a:xfrm>
            <a:off x="8750097" y="3943124"/>
            <a:ext cx="677991" cy="1039072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4286237" y="4722137"/>
            <a:ext cx="609735" cy="1860884"/>
          </a:xfrm>
          <a:prstGeom prst="rect">
            <a:avLst/>
          </a:prstGeom>
          <a:solidFill>
            <a:srgbClr val="F79646">
              <a:alpha val="50196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EC109723-EC07-4659-8E79-D6E40C9D0B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10972800" cy="184679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Real-world signals bounce off of things in the environment</a:t>
            </a:r>
          </a:p>
          <a:p>
            <a:pPr lvl="1"/>
            <a:r>
              <a:rPr lang="en-US" dirty="0"/>
              <a:t>Multiple, time-delayed versions of signal arrive at antenna</a:t>
            </a:r>
          </a:p>
          <a:p>
            <a:pPr lvl="1"/>
            <a:r>
              <a:rPr lang="en-US" dirty="0"/>
              <a:t>Result smears out the arrival of energy in time</a:t>
            </a:r>
          </a:p>
          <a:p>
            <a:pPr lvl="2"/>
            <a:r>
              <a:rPr lang="en-US" dirty="0"/>
              <a:t>More reflections mean more peak energy, but longer rise time</a:t>
            </a:r>
          </a:p>
          <a:p>
            <a:pPr lvl="1"/>
            <a:r>
              <a:rPr lang="en-US" dirty="0"/>
              <a:t>This isn’t predictable. Depends on the exact environment configuration</a:t>
            </a:r>
          </a:p>
        </p:txBody>
      </p:sp>
    </p:spTree>
    <p:extLst>
      <p:ext uri="{BB962C8B-B14F-4D97-AF65-F5344CB8AC3E}">
        <p14:creationId xmlns:p14="http://schemas.microsoft.com/office/powerpoint/2010/main" val="1793368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015 0.03149 L 0.5181 0.0289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406" y="-13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-4.07407E-6 L 0.26354 -0.12546 L 0.52057 -0.03726 " pathEditMode="relative" rAng="0" ptsTypes="AAA">
                                      <p:cBhvr>
                                        <p:cTn id="8" dur="22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029" y="-627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20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knowledge?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48590-1808-4AA5-B592-C13E71EF3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How does GPS work anyways?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</a:t>
            </a:fld>
            <a:endParaRPr lang="en-US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FF3E9468-BA0B-47DA-8EE6-ADDDBE3FC6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1729" y="228600"/>
            <a:ext cx="4198665" cy="3151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33A362F1-EFC6-424F-8AB0-08252811CD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9794" y="3700462"/>
            <a:ext cx="4800600" cy="2700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892813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Why does ultra-wideband yield better localization performance?</a:t>
            </a:r>
          </a:p>
        </p:txBody>
      </p:sp>
      <p:pic>
        <p:nvPicPr>
          <p:cNvPr id="11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54" r="38659" b="27887"/>
          <a:stretch/>
        </p:blipFill>
        <p:spPr>
          <a:xfrm>
            <a:off x="1779842" y="3810887"/>
            <a:ext cx="793376" cy="493742"/>
          </a:xfrm>
        </p:spPr>
      </p:pic>
      <p:sp>
        <p:nvSpPr>
          <p:cNvPr id="21" name="Slide Number Placeholder 2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4FAB73BC-B049-4115-A692-8D63A059BFB8}" type="slidenum">
              <a:rPr lang="en-US" smtClean="0"/>
              <a:t>50</a:t>
            </a:fld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2176530" y="4208436"/>
            <a:ext cx="6375799" cy="63112"/>
          </a:xfrm>
          <a:prstGeom prst="straightConnector1">
            <a:avLst/>
          </a:prstGeom>
          <a:ln w="76200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2176530" y="3419975"/>
            <a:ext cx="3267843" cy="851573"/>
          </a:xfrm>
          <a:prstGeom prst="straightConnector1">
            <a:avLst/>
          </a:prstGeom>
          <a:ln w="762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5444373" y="3419975"/>
            <a:ext cx="3269321" cy="637783"/>
          </a:xfrm>
          <a:prstGeom prst="straightConnector1">
            <a:avLst/>
          </a:prstGeom>
          <a:ln w="762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Content Placeholder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54" r="38659" b="27887"/>
          <a:stretch/>
        </p:blipFill>
        <p:spPr>
          <a:xfrm>
            <a:off x="1779842" y="3794347"/>
            <a:ext cx="793376" cy="493742"/>
          </a:xfrm>
          <a:prstGeom prst="rect">
            <a:avLst/>
          </a:prstGeom>
        </p:spPr>
      </p:pic>
      <p:cxnSp>
        <p:nvCxnSpPr>
          <p:cNvPr id="22" name="Straight Connector 21"/>
          <p:cNvCxnSpPr/>
          <p:nvPr/>
        </p:nvCxnSpPr>
        <p:spPr>
          <a:xfrm>
            <a:off x="4413735" y="3218498"/>
            <a:ext cx="2061275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Content Placeholder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3609" t="21168" r="615" b="57612"/>
          <a:stretch/>
        </p:blipFill>
        <p:spPr>
          <a:xfrm>
            <a:off x="1356671" y="3953486"/>
            <a:ext cx="677991" cy="1039072"/>
          </a:xfrm>
          <a:prstGeom prst="rect">
            <a:avLst/>
          </a:prstGeom>
        </p:spPr>
      </p:pic>
      <p:pic>
        <p:nvPicPr>
          <p:cNvPr id="23" name="Content Placeholder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3609" t="21168" r="615" b="57612"/>
          <a:stretch/>
        </p:blipFill>
        <p:spPr>
          <a:xfrm>
            <a:off x="8750097" y="3951513"/>
            <a:ext cx="677991" cy="1039072"/>
          </a:xfrm>
          <a:prstGeom prst="rect">
            <a:avLst/>
          </a:prstGeom>
        </p:spPr>
      </p:pic>
      <p:grpSp>
        <p:nvGrpSpPr>
          <p:cNvPr id="27" name="Group 26"/>
          <p:cNvGrpSpPr/>
          <p:nvPr/>
        </p:nvGrpSpPr>
        <p:grpSpPr>
          <a:xfrm>
            <a:off x="1922951" y="4942428"/>
            <a:ext cx="7042842" cy="1548061"/>
            <a:chOff x="1937180" y="5011425"/>
            <a:chExt cx="7042842" cy="1505907"/>
          </a:xfrm>
        </p:grpSpPr>
        <p:pic>
          <p:nvPicPr>
            <p:cNvPr id="28" name="Content Placeholder 3"/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43147"/>
            <a:stretch/>
          </p:blipFill>
          <p:spPr>
            <a:xfrm>
              <a:off x="1937180" y="5011426"/>
              <a:ext cx="3507193" cy="1505906"/>
            </a:xfrm>
            <a:prstGeom prst="rect">
              <a:avLst/>
            </a:prstGeom>
          </p:spPr>
        </p:pic>
        <p:pic>
          <p:nvPicPr>
            <p:cNvPr id="29" name="Content Placeholder 3"/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42686"/>
            <a:stretch/>
          </p:blipFill>
          <p:spPr>
            <a:xfrm>
              <a:off x="5444373" y="5011425"/>
              <a:ext cx="3535649" cy="1505906"/>
            </a:xfrm>
            <a:prstGeom prst="rect">
              <a:avLst/>
            </a:prstGeom>
          </p:spPr>
        </p:pic>
      </p:grpSp>
      <p:sp>
        <p:nvSpPr>
          <p:cNvPr id="30" name="Rectangle 29"/>
          <p:cNvSpPr/>
          <p:nvPr/>
        </p:nvSpPr>
        <p:spPr>
          <a:xfrm flipH="1">
            <a:off x="4795210" y="4791561"/>
            <a:ext cx="269911" cy="1989684"/>
          </a:xfrm>
          <a:prstGeom prst="rect">
            <a:avLst/>
          </a:prstGeom>
          <a:solidFill>
            <a:srgbClr val="F79646">
              <a:alpha val="50196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5558658" y="5113311"/>
            <a:ext cx="550015" cy="1224596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H="1">
            <a:off x="5531731" y="5125718"/>
            <a:ext cx="550015" cy="1224596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DED9697D-5C8A-4FF1-86E4-9D97F3E27F29}"/>
              </a:ext>
            </a:extLst>
          </p:cNvPr>
          <p:cNvSpPr txBox="1">
            <a:spLocks/>
          </p:cNvSpPr>
          <p:nvPr/>
        </p:nvSpPr>
        <p:spPr>
          <a:xfrm>
            <a:off x="607595" y="1143000"/>
            <a:ext cx="10972800" cy="1846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Wider bandwidth makes the RF pulse narrower in time</a:t>
            </a:r>
          </a:p>
          <a:p>
            <a:pPr lvl="1"/>
            <a:r>
              <a:rPr lang="en-US" dirty="0"/>
              <a:t>Make it narrow enough, and multipath becomes entirely separate</a:t>
            </a:r>
          </a:p>
        </p:txBody>
      </p:sp>
    </p:spTree>
    <p:extLst>
      <p:ext uri="{BB962C8B-B14F-4D97-AF65-F5344CB8AC3E}">
        <p14:creationId xmlns:p14="http://schemas.microsoft.com/office/powerpoint/2010/main" val="1199563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3.33333E-6 L 0.26796 -0.12547 L 0.53046 -0.03542 " pathEditMode="relative" rAng="0" ptsTypes="AAA">
                                      <p:cBhvr>
                                        <p:cTn id="6" dur="22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523" y="-627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61 0.02917 L 0.53606 0.02454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927" y="-2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0D8F9-580E-4B94-9572-6B6F30A728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Ultra-wideband localization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8FAB83-D952-4076-9E1D-6D22799E1E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Narrow ultra-wideband pulses makes arrival timing work</a:t>
            </a:r>
          </a:p>
          <a:p>
            <a:endParaRPr lang="en-US" dirty="0"/>
          </a:p>
          <a:p>
            <a:r>
              <a:rPr lang="en-US" dirty="0"/>
              <a:t>The rest is a copy of well-known techniques</a:t>
            </a:r>
          </a:p>
          <a:p>
            <a:pPr lvl="1"/>
            <a:r>
              <a:rPr lang="en-US" dirty="0"/>
              <a:t>Deploy anchors in the environment with known positions</a:t>
            </a:r>
          </a:p>
          <a:p>
            <a:pPr lvl="1"/>
            <a:r>
              <a:rPr lang="en-US" dirty="0"/>
              <a:t>Measure distance between anchors and device</a:t>
            </a:r>
          </a:p>
          <a:p>
            <a:pPr lvl="2"/>
            <a:r>
              <a:rPr lang="en-US" dirty="0"/>
              <a:t>Time of Flight (if anchors transmit)</a:t>
            </a:r>
          </a:p>
          <a:p>
            <a:pPr lvl="2"/>
            <a:r>
              <a:rPr lang="en-US" dirty="0"/>
              <a:t>Time Difference of Arrival (if devices transmit)</a:t>
            </a:r>
          </a:p>
          <a:p>
            <a:pPr lvl="1"/>
            <a:r>
              <a:rPr lang="en-US" dirty="0"/>
              <a:t>Trilateration to find position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DBB053-809F-474A-AB98-5B8EEDB04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73013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80A86-007E-4025-8E78-5A65D5949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Localization state-of-the art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EE109D-A7E6-4BCF-A59A-2526F7E85C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Microsoft indoor localization competition, 2016</a:t>
            </a:r>
          </a:p>
          <a:p>
            <a:pPr lvl="1"/>
            <a:r>
              <a:rPr lang="en-US" dirty="0"/>
              <a:t>Teams are given a day to measure and deploy their systems in a space</a:t>
            </a:r>
          </a:p>
          <a:p>
            <a:pPr lvl="1"/>
            <a:r>
              <a:rPr lang="en-US" dirty="0"/>
              <a:t>Provide {x, y, z} coordinates using up to 5 anchors in large open room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FB2D3B-AFA9-4DB0-8645-47A3EA5A4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049D44-E109-4383-81A1-CFEF99C7DD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8728" y="3227216"/>
            <a:ext cx="9943731" cy="30370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F0514CF-C203-4191-AE2E-DBEBE14CBC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973" y="3012732"/>
            <a:ext cx="1634755" cy="2995784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C68F1B2-331F-4C66-9B9F-A6A2A0E8D6DA}"/>
              </a:ext>
            </a:extLst>
          </p:cNvPr>
          <p:cNvCxnSpPr/>
          <p:nvPr/>
        </p:nvCxnSpPr>
        <p:spPr>
          <a:xfrm flipH="1" flipV="1">
            <a:off x="1858728" y="3012732"/>
            <a:ext cx="554272" cy="7337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2E4AC8C-6100-44D5-82BA-88F5CBA7D7E1}"/>
              </a:ext>
            </a:extLst>
          </p:cNvPr>
          <p:cNvCxnSpPr>
            <a:cxnSpLocks/>
          </p:cNvCxnSpPr>
          <p:nvPr/>
        </p:nvCxnSpPr>
        <p:spPr>
          <a:xfrm flipH="1">
            <a:off x="1858728" y="4889500"/>
            <a:ext cx="554272" cy="11190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849877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4C52A8-DB63-46E2-9EFF-A94DEDA8A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2019 results (Microsoft indoor localization competition)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CBF498-405E-46A0-8FAF-57CA504FD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53</a:t>
            </a:fld>
            <a:endParaRPr lang="en-US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3E3E57FE-FE9A-4A46-93EA-FFF888945D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0597" y="1143000"/>
            <a:ext cx="9753600" cy="536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883652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ABEED8-06D6-47A9-BE3C-7FEB79C0F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Improvements to ultra-wideband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0AB6B1-64B3-4667-92A4-31C9FC7E49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Improve results with multiple, diverse measurements</a:t>
            </a:r>
          </a:p>
          <a:p>
            <a:pPr lvl="1"/>
            <a:r>
              <a:rPr lang="en-US" dirty="0"/>
              <a:t>Sources of diversity</a:t>
            </a:r>
          </a:p>
          <a:p>
            <a:pPr lvl="2"/>
            <a:r>
              <a:rPr lang="en-US" dirty="0"/>
              <a:t>Send on multiple channels</a:t>
            </a:r>
          </a:p>
          <a:p>
            <a:pPr lvl="2"/>
            <a:r>
              <a:rPr lang="en-US" dirty="0"/>
              <a:t>Send with multiple antennas</a:t>
            </a:r>
          </a:p>
          <a:p>
            <a:pPr lvl="2"/>
            <a:r>
              <a:rPr lang="en-US" dirty="0"/>
              <a:t>Receive with multiple antennas</a:t>
            </a:r>
          </a:p>
          <a:p>
            <a:pPr lvl="1"/>
            <a:r>
              <a:rPr lang="en-US" dirty="0"/>
              <a:t>Measure each combination of these and average to get better results</a:t>
            </a:r>
          </a:p>
          <a:p>
            <a:pPr lvl="1"/>
            <a:endParaRPr lang="en-US" dirty="0"/>
          </a:p>
          <a:p>
            <a:r>
              <a:rPr lang="en-US" dirty="0"/>
              <a:t>Combine with backscatter approaches</a:t>
            </a:r>
          </a:p>
          <a:p>
            <a:pPr lvl="1"/>
            <a:r>
              <a:rPr lang="en-US" dirty="0"/>
              <a:t>Result is very slow (minutes to locate device) but very low power (&lt;1μW)</a:t>
            </a:r>
          </a:p>
          <a:p>
            <a:pPr lvl="1"/>
            <a:r>
              <a:rPr lang="en-US" dirty="0"/>
              <a:t>Most inventory doesn’t move!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B84841-AB59-4FEE-BD95-D1D7FB210F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87439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5E018-5DBB-4085-B038-089C59360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Bringing UWB to the real world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7D7018-0B35-412F-B044-A26E6B8E22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Ultra-wideband radios have been fairly specialized</a:t>
            </a:r>
          </a:p>
          <a:p>
            <a:pPr lvl="1"/>
            <a:r>
              <a:rPr lang="en-US" dirty="0"/>
              <a:t>Needed to build special hardware to use them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iPhone 11 and 12 have UWB radios!!!</a:t>
            </a:r>
          </a:p>
          <a:p>
            <a:pPr lvl="1"/>
            <a:r>
              <a:rPr lang="en-US" dirty="0"/>
              <a:t>Use cases are still a little unclear</a:t>
            </a:r>
          </a:p>
          <a:p>
            <a:pPr lvl="1"/>
            <a:r>
              <a:rPr lang="en-US" dirty="0"/>
              <a:t>Opens a big area of development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46AD26-7991-4308-A035-F8045E18B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55</a:t>
            </a:fld>
            <a:endParaRPr lang="en-US"/>
          </a:p>
        </p:txBody>
      </p:sp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1D53EE96-E733-444B-B17F-2D24CF3FBC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55208" y1="61200" x2="62083" y2="38500"/>
                        <a14:foregroundMark x1="75000" y1="62000" x2="90417" y2="46700"/>
                        <a14:foregroundMark x1="36250" y1="62000" x2="36250" y2="62000"/>
                        <a14:foregroundMark x1="25000" y1="700" x2="76458" y2="3200"/>
                        <a14:foregroundMark x1="20417" y1="800" x2="13542" y2="1700"/>
                        <a14:foregroundMark x1="5833" y1="8200" x2="4375" y2="58700"/>
                        <a14:foregroundMark x1="57292" y1="64000" x2="67708" y2="49800"/>
                        <a14:foregroundMark x1="91250" y1="52900" x2="89375" y2="418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879" y="2005012"/>
            <a:ext cx="208864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59268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56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Localization Background</a:t>
            </a:r>
          </a:p>
          <a:p>
            <a:endParaRPr lang="en-US" dirty="0"/>
          </a:p>
          <a:p>
            <a:r>
              <a:rPr lang="en-US" dirty="0"/>
              <a:t>GPS</a:t>
            </a:r>
          </a:p>
          <a:p>
            <a:endParaRPr lang="en-US" dirty="0"/>
          </a:p>
          <a:p>
            <a:r>
              <a:rPr lang="en-US" b="1" dirty="0"/>
              <a:t>Indoor Localization</a:t>
            </a:r>
          </a:p>
          <a:p>
            <a:pPr lvl="1"/>
            <a:r>
              <a:rPr lang="en-US" dirty="0"/>
              <a:t>Overview</a:t>
            </a:r>
          </a:p>
          <a:p>
            <a:pPr lvl="1"/>
            <a:r>
              <a:rPr lang="en-US" dirty="0"/>
              <a:t>Fingerprinting</a:t>
            </a:r>
          </a:p>
          <a:p>
            <a:pPr lvl="1"/>
            <a:r>
              <a:rPr lang="en-US" dirty="0"/>
              <a:t>Ultra-wideband</a:t>
            </a:r>
          </a:p>
          <a:p>
            <a:pPr lvl="1"/>
            <a:r>
              <a:rPr lang="en-US" b="1" dirty="0"/>
              <a:t>Other techniques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186062488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5544B8-4E13-43AE-B85D-F0DEDBF67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Angle of arrival (</a:t>
            </a:r>
            <a:r>
              <a:rPr lang="en-US" dirty="0" err="1"/>
              <a:t>AoA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20A419-F3EC-446E-9D96-4D0173B205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Trilateration doesn’t only require distances, angles work</a:t>
            </a:r>
          </a:p>
          <a:p>
            <a:pPr lvl="1"/>
            <a:r>
              <a:rPr lang="en-US" dirty="0"/>
              <a:t>You still need at least one distance to form triangle</a:t>
            </a:r>
          </a:p>
          <a:p>
            <a:pPr lvl="1"/>
            <a:endParaRPr lang="en-US" dirty="0"/>
          </a:p>
          <a:p>
            <a:r>
              <a:rPr lang="en-US" dirty="0"/>
              <a:t>Antenna arrays can be used to determine the angle of an incoming signal</a:t>
            </a:r>
          </a:p>
          <a:p>
            <a:pPr lvl="1"/>
            <a:r>
              <a:rPr lang="en-US" dirty="0"/>
              <a:t>Allows the use of normal RF communication (</a:t>
            </a:r>
            <a:r>
              <a:rPr lang="en-US" dirty="0" err="1"/>
              <a:t>WiFi</a:t>
            </a:r>
            <a:r>
              <a:rPr lang="en-US" dirty="0"/>
              <a:t> or BLE)</a:t>
            </a:r>
          </a:p>
          <a:p>
            <a:pPr lvl="1"/>
            <a:endParaRPr lang="en-US" dirty="0"/>
          </a:p>
          <a:p>
            <a:r>
              <a:rPr lang="en-US" dirty="0"/>
              <a:t>BLE 5.1 includes </a:t>
            </a:r>
            <a:r>
              <a:rPr lang="en-US" dirty="0" err="1"/>
              <a:t>AoA</a:t>
            </a:r>
            <a:r>
              <a:rPr lang="en-US" dirty="0"/>
              <a:t> localization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3C8B74-C370-428F-AC04-81498FC266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CB13E0-8715-4379-9FB8-3BE8147FF2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4411" y="3789410"/>
            <a:ext cx="4639786" cy="2749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87314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7B60C-D1E7-44AD-B840-BECF5806B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Ultrasound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DD4E6D-C783-4697-9DE7-9F7D1F5299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Advantages</a:t>
            </a:r>
          </a:p>
          <a:p>
            <a:pPr lvl="1"/>
            <a:r>
              <a:rPr lang="en-US" dirty="0"/>
              <a:t>Solves the barrier problem</a:t>
            </a:r>
          </a:p>
          <a:p>
            <a:pPr lvl="2"/>
            <a:r>
              <a:rPr lang="en-US" dirty="0"/>
              <a:t>Human spaces already designed to contain sound</a:t>
            </a:r>
          </a:p>
          <a:p>
            <a:pPr lvl="1"/>
            <a:r>
              <a:rPr lang="en-US" dirty="0"/>
              <a:t>Easier to get high-accuracy results</a:t>
            </a:r>
          </a:p>
          <a:p>
            <a:pPr lvl="2"/>
            <a:r>
              <a:rPr lang="en-US" dirty="0"/>
              <a:t>Sound is ~1,000,000x slower than light</a:t>
            </a:r>
          </a:p>
          <a:p>
            <a:pPr lvl="2"/>
            <a:r>
              <a:rPr lang="en-US" dirty="0"/>
              <a:t>Less synchronization is needed to get same accuracy</a:t>
            </a:r>
          </a:p>
          <a:p>
            <a:pPr lvl="2"/>
            <a:endParaRPr lang="en-US" dirty="0"/>
          </a:p>
          <a:p>
            <a:r>
              <a:rPr lang="en-US" dirty="0"/>
              <a:t>Disadvantages</a:t>
            </a:r>
          </a:p>
          <a:p>
            <a:pPr lvl="1"/>
            <a:r>
              <a:rPr lang="en-US" dirty="0"/>
              <a:t>More energy to transmit</a:t>
            </a:r>
          </a:p>
          <a:p>
            <a:pPr lvl="1"/>
            <a:r>
              <a:rPr lang="en-US" dirty="0"/>
              <a:t>Slower update rate (still sub-second)</a:t>
            </a:r>
          </a:p>
          <a:p>
            <a:pPr lvl="1"/>
            <a:r>
              <a:rPr lang="en-US" dirty="0"/>
              <a:t>Limited range</a:t>
            </a:r>
          </a:p>
          <a:p>
            <a:pPr lvl="1"/>
            <a:r>
              <a:rPr lang="en-US" dirty="0"/>
              <a:t>Pets can hear it…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CBF498-405E-46A0-8FAF-57CA504FD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58</a:t>
            </a:fld>
            <a:endParaRPr lang="en-US"/>
          </a:p>
        </p:txBody>
      </p:sp>
      <p:pic>
        <p:nvPicPr>
          <p:cNvPr id="5" name="Picture 2" descr="Opo sensor">
            <a:extLst>
              <a:ext uri="{FF2B5EF4-FFF2-40B4-BE49-F238E27FC236}">
                <a16:creationId xmlns:a16="http://schemas.microsoft.com/office/drawing/2014/main" id="{1F173713-D6FB-4216-BF3A-4F6845823B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3286" y="3668032"/>
            <a:ext cx="3630911" cy="3053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010759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EDF21F-328C-4EBE-A311-6C6A8CDD8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Inertial navigation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504E32-1483-4673-9132-5D5D93A995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you know acceleration, you can get position, just integrate!</a:t>
            </a:r>
          </a:p>
          <a:p>
            <a:pPr lvl="1"/>
            <a:r>
              <a:rPr lang="en-US" dirty="0"/>
              <a:t>With quite a bit of error</a:t>
            </a:r>
          </a:p>
          <a:p>
            <a:pPr lvl="1"/>
            <a:endParaRPr lang="en-US" dirty="0"/>
          </a:p>
          <a:p>
            <a:r>
              <a:rPr lang="en-US" dirty="0"/>
              <a:t>Accurate over short distances with filtering approaches</a:t>
            </a:r>
          </a:p>
          <a:p>
            <a:pPr lvl="1"/>
            <a:r>
              <a:rPr lang="en-US" dirty="0"/>
              <a:t>Can be used to augment other systems</a:t>
            </a:r>
          </a:p>
          <a:p>
            <a:pPr lvl="1"/>
            <a:r>
              <a:rPr lang="en-US" dirty="0"/>
              <a:t>Get a fix every few seconds from localization system</a:t>
            </a:r>
          </a:p>
          <a:p>
            <a:pPr lvl="1"/>
            <a:r>
              <a:rPr lang="en-US" dirty="0"/>
              <a:t>Use inertial navigation to interpolate between measurements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IMUs (Inertial Measurement Units) available in all smartphones</a:t>
            </a:r>
          </a:p>
          <a:p>
            <a:pPr lvl="1"/>
            <a:r>
              <a:rPr lang="en-US" dirty="0"/>
              <a:t>Accelerometer, Gyroscope, Magnetometer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CEC2A8-71BF-4876-992F-F9E8E5663A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3996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knowledge?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48590-1808-4AA5-B592-C13E71EF3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How does GPS work anyways?</a:t>
            </a:r>
          </a:p>
          <a:p>
            <a:pPr lvl="1"/>
            <a:r>
              <a:rPr lang="en-US" dirty="0"/>
              <a:t>Know the position of all satellites</a:t>
            </a:r>
          </a:p>
          <a:p>
            <a:pPr lvl="1"/>
            <a:r>
              <a:rPr lang="en-US" dirty="0"/>
              <a:t>Receive signals from multiple satellites</a:t>
            </a:r>
          </a:p>
          <a:p>
            <a:pPr lvl="1"/>
            <a:r>
              <a:rPr lang="en-US" dirty="0"/>
              <a:t>Determine distance from each satellite</a:t>
            </a:r>
          </a:p>
          <a:p>
            <a:pPr lvl="1"/>
            <a:r>
              <a:rPr lang="en-US" i="1" dirty="0"/>
              <a:t>Trilateration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71B243A-EC3D-4408-BB61-1829B5B7B8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1729" y="228600"/>
            <a:ext cx="4198665" cy="3151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D4CCDE3B-A2B8-4FFA-96FF-F7737C9828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9794" y="3700462"/>
            <a:ext cx="4800600" cy="2700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247953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A13CC3-38AD-4AFE-B35B-5F9CF3597C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ARKit</a:t>
            </a:r>
            <a:r>
              <a:rPr lang="en-US" dirty="0"/>
              <a:t> (and other AR techniques)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74C902-0637-485B-AA76-437EA73E1A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Leverage smartphone cameras for positioning</a:t>
            </a:r>
          </a:p>
          <a:p>
            <a:pPr lvl="1"/>
            <a:r>
              <a:rPr lang="en-US" dirty="0"/>
              <a:t>Pictures of a user’s surroundings can be compared to floorplan</a:t>
            </a:r>
          </a:p>
          <a:p>
            <a:pPr lvl="1"/>
            <a:r>
              <a:rPr lang="en-US" dirty="0"/>
              <a:t>Related to SLAM techniques (Simultaneous Localization And Mapping)</a:t>
            </a:r>
          </a:p>
          <a:p>
            <a:pPr lvl="1"/>
            <a:endParaRPr lang="en-US" dirty="0"/>
          </a:p>
          <a:p>
            <a:r>
              <a:rPr lang="en-US" dirty="0"/>
              <a:t>Can build an incredibly accurate system</a:t>
            </a:r>
          </a:p>
          <a:p>
            <a:pPr lvl="1"/>
            <a:r>
              <a:rPr lang="en-US" dirty="0"/>
              <a:t>With a bit of bootstrapping</a:t>
            </a:r>
          </a:p>
          <a:p>
            <a:pPr lvl="1"/>
            <a:r>
              <a:rPr lang="en-US" dirty="0"/>
              <a:t>Probably applies most to robotics use cases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C1C4CB-D383-4143-AD7D-E62F0E7964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60</a:t>
            </a:fld>
            <a:endParaRPr lang="en-US"/>
          </a:p>
        </p:txBody>
      </p:sp>
      <p:pic>
        <p:nvPicPr>
          <p:cNvPr id="12290" name="Picture 2" descr="How SLAM technology is redrawing augmented reality's battle lines |  VentureBeat">
            <a:extLst>
              <a:ext uri="{FF2B5EF4-FFF2-40B4-BE49-F238E27FC236}">
                <a16:creationId xmlns:a16="http://schemas.microsoft.com/office/drawing/2014/main" id="{266C15FB-613D-40DD-ADB1-CE9926291A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9097" y="4247679"/>
            <a:ext cx="5081003" cy="2381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577120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7B60C-D1E7-44AD-B840-BECF5806B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Vibrations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DD4E6D-C783-4697-9DE7-9F7D1F5299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Determine shared context of a table</a:t>
            </a:r>
          </a:p>
          <a:p>
            <a:pPr lvl="1"/>
            <a:r>
              <a:rPr lang="en-US" dirty="0"/>
              <a:t>Vibratory motors and IMUs are common</a:t>
            </a:r>
          </a:p>
          <a:p>
            <a:pPr lvl="1"/>
            <a:r>
              <a:rPr lang="en-US" dirty="0"/>
              <a:t>Signaling demonstrates nearby devices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CBF498-405E-46A0-8FAF-57CA504FD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F9651D7-C92F-4B15-A9BD-F6F57773F9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1401" y="411946"/>
            <a:ext cx="4188994" cy="286019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E82A309-2AAA-4C4D-90A4-1618CBA884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5814" y="4266934"/>
            <a:ext cx="10088383" cy="1905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00240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62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Localization Background</a:t>
            </a:r>
          </a:p>
          <a:p>
            <a:endParaRPr lang="en-US" dirty="0"/>
          </a:p>
          <a:p>
            <a:r>
              <a:rPr lang="en-US" dirty="0"/>
              <a:t>GPS</a:t>
            </a:r>
          </a:p>
          <a:p>
            <a:endParaRPr lang="en-US" dirty="0"/>
          </a:p>
          <a:p>
            <a:r>
              <a:rPr lang="en-US" dirty="0"/>
              <a:t>Indoor Localization</a:t>
            </a:r>
          </a:p>
          <a:p>
            <a:pPr lvl="1"/>
            <a:r>
              <a:rPr lang="en-US" dirty="0"/>
              <a:t>Overview</a:t>
            </a:r>
          </a:p>
          <a:p>
            <a:pPr lvl="1"/>
            <a:r>
              <a:rPr lang="en-US" dirty="0"/>
              <a:t>Fingerprinting</a:t>
            </a:r>
          </a:p>
          <a:p>
            <a:pPr lvl="1"/>
            <a:r>
              <a:rPr lang="en-US" dirty="0"/>
              <a:t>Ultra-wideband</a:t>
            </a:r>
          </a:p>
          <a:p>
            <a:pPr lvl="1"/>
            <a:r>
              <a:rPr lang="en-US" dirty="0"/>
              <a:t>Other techniques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41396835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D62F43-3CDB-C86E-2CBE-D49DB7D83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Background: trigonometry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6C62A0-E721-82E0-6CA4-066A7FCDA1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2499366"/>
            <a:ext cx="10972800" cy="3672834"/>
          </a:xfrm>
        </p:spPr>
        <p:txBody>
          <a:bodyPr/>
          <a:lstStyle/>
          <a:p>
            <a:r>
              <a:rPr lang="en-US" dirty="0"/>
              <a:t>A triangle can be solved by knowing 3 features</a:t>
            </a:r>
          </a:p>
          <a:p>
            <a:pPr lvl="1"/>
            <a:r>
              <a:rPr lang="en-US" dirty="0"/>
              <a:t>Three sides</a:t>
            </a:r>
          </a:p>
          <a:p>
            <a:pPr lvl="1"/>
            <a:r>
              <a:rPr lang="en-US" dirty="0"/>
              <a:t>Two sides and any angle</a:t>
            </a:r>
          </a:p>
          <a:p>
            <a:pPr lvl="1"/>
            <a:r>
              <a:rPr lang="en-US" dirty="0"/>
              <a:t>Two angles and any side</a:t>
            </a:r>
          </a:p>
          <a:p>
            <a:pPr lvl="1"/>
            <a:endParaRPr lang="en-US" dirty="0"/>
          </a:p>
          <a:p>
            <a:r>
              <a:rPr lang="en-US" dirty="0"/>
              <a:t>Three angles gets the type of the triangle, but not the size</a:t>
            </a:r>
          </a:p>
          <a:p>
            <a:pPr lvl="1"/>
            <a:r>
              <a:rPr lang="en-US" dirty="0"/>
              <a:t>Need at least one side to determine size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C6EF52-DE8B-3974-08AB-D8C2B6B7C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2E9FA0-399B-51BA-0AD8-86123B92B7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595" y="1146787"/>
            <a:ext cx="10972799" cy="1120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8895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8D3026-90AE-4946-8A7B-69097C403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Trilateration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6655BA-0558-48B8-860F-EE13E662EA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Determine distance from each beacon, then find position</a:t>
            </a:r>
          </a:p>
          <a:p>
            <a:pPr lvl="1"/>
            <a:r>
              <a:rPr lang="en-US" dirty="0"/>
              <a:t>Apply trigonometry to solve triangle with beacons. Requires:</a:t>
            </a:r>
          </a:p>
          <a:p>
            <a:pPr lvl="2"/>
            <a:r>
              <a:rPr lang="en-US" dirty="0"/>
              <a:t>3 lengths (or some angles and lengths…)</a:t>
            </a:r>
          </a:p>
          <a:p>
            <a:pPr lvl="1"/>
            <a:r>
              <a:rPr lang="en-US" dirty="0"/>
              <a:t>Solve two triangles and get 3D position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Most common and accurate localization approach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9D56E1-C737-41B8-9781-52E223D2A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8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6223147-FEDF-48CE-8AE1-BA6E2BB9AB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6241" y="2828841"/>
            <a:ext cx="2438740" cy="26483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6FF3DA6-D848-45C5-8B1E-6C247EC44C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393"/>
          <a:stretch/>
        </p:blipFill>
        <p:spPr>
          <a:xfrm>
            <a:off x="607595" y="2828841"/>
            <a:ext cx="2295383" cy="246359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36033F7-9F91-4411-A359-AF63502ADA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8245" y="2245160"/>
            <a:ext cx="2775952" cy="3232001"/>
          </a:xfrm>
          <a:prstGeom prst="rect">
            <a:avLst/>
          </a:prstGeom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C0ABBC0B-310A-4B9F-BD3A-40AD799BAD5F}"/>
              </a:ext>
            </a:extLst>
          </p:cNvPr>
          <p:cNvSpPr/>
          <p:nvPr/>
        </p:nvSpPr>
        <p:spPr>
          <a:xfrm>
            <a:off x="3314700" y="3677010"/>
            <a:ext cx="635343" cy="647340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109FD062-1724-4636-B22D-06A24F7EBC15}"/>
              </a:ext>
            </a:extLst>
          </p:cNvPr>
          <p:cNvSpPr/>
          <p:nvPr/>
        </p:nvSpPr>
        <p:spPr>
          <a:xfrm>
            <a:off x="7301179" y="3680365"/>
            <a:ext cx="635343" cy="647340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4509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14C348-A7CC-4462-820E-167C90AE79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Determining distance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067441-D61D-4C0D-B236-3DDF312634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Making trilateration work requires distance measurements</a:t>
            </a:r>
          </a:p>
          <a:p>
            <a:endParaRPr lang="en-US" dirty="0"/>
          </a:p>
          <a:p>
            <a:r>
              <a:rPr lang="en-US" dirty="0"/>
              <a:t>Techniques</a:t>
            </a:r>
          </a:p>
          <a:p>
            <a:pPr lvl="1"/>
            <a:r>
              <a:rPr lang="en-US" dirty="0"/>
              <a:t>RSSI</a:t>
            </a:r>
          </a:p>
          <a:p>
            <a:pPr lvl="1"/>
            <a:r>
              <a:rPr lang="en-US" dirty="0"/>
              <a:t>Time of Flight</a:t>
            </a:r>
          </a:p>
          <a:p>
            <a:pPr lvl="1"/>
            <a:r>
              <a:rPr lang="en-US" dirty="0"/>
              <a:t>Time of Arrival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E15467-84EE-4563-91C2-84D55F3FCA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492044"/>
      </p:ext>
    </p:extLst>
  </p:cSld>
  <p:clrMapOvr>
    <a:masterClrMapping/>
  </p:clrMapOvr>
</p:sld>
</file>

<file path=ppt/theme/theme1.xml><?xml version="1.0" encoding="utf-8"?>
<a:theme xmlns:a="http://schemas.openxmlformats.org/drawingml/2006/main" name="Class Slides">
  <a:themeElements>
    <a:clrScheme name="Custom Colors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4472C4"/>
      </a:accent1>
      <a:accent2>
        <a:srgbClr val="ED7D31"/>
      </a:accent2>
      <a:accent3>
        <a:srgbClr val="FFC000"/>
      </a:accent3>
      <a:accent4>
        <a:srgbClr val="70AD47"/>
      </a:accent4>
      <a:accent5>
        <a:srgbClr val="954F72"/>
      </a:accent5>
      <a:accent6>
        <a:srgbClr val="A5A5A5"/>
      </a:accent6>
      <a:hlink>
        <a:srgbClr val="0563C1"/>
      </a:hlink>
      <a:folHlink>
        <a:srgbClr val="0563C1"/>
      </a:folHlink>
    </a:clrScheme>
    <a:fontScheme name="Custom Tahoma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61FF9501-8777-470B-A8C6-E79AF52D4E7C}" vid="{317817C1-429F-4BA5-B259-C4AAC6A82E9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cs397_template</Template>
  <TotalTime>1625</TotalTime>
  <Words>2646</Words>
  <Application>Microsoft Office PowerPoint</Application>
  <PresentationFormat>Widescreen</PresentationFormat>
  <Paragraphs>570</Paragraphs>
  <Slides>62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7" baseType="lpstr">
      <vt:lpstr>Arial</vt:lpstr>
      <vt:lpstr>Calibri</vt:lpstr>
      <vt:lpstr>Courier New</vt:lpstr>
      <vt:lpstr>Tahoma</vt:lpstr>
      <vt:lpstr>Class Slides</vt:lpstr>
      <vt:lpstr>Lecture 16 Localization</vt:lpstr>
      <vt:lpstr>Today’s Goals</vt:lpstr>
      <vt:lpstr>Why care about localization?</vt:lpstr>
      <vt:lpstr>Outline</vt:lpstr>
      <vt:lpstr>Background knowledge?</vt:lpstr>
      <vt:lpstr>Background knowledge?</vt:lpstr>
      <vt:lpstr>Background: trigonometry</vt:lpstr>
      <vt:lpstr>Trilateration</vt:lpstr>
      <vt:lpstr>Determining distance</vt:lpstr>
      <vt:lpstr>Reminder: problem with RSSI-based distance – not accurate</vt:lpstr>
      <vt:lpstr>Time of flight (also known as time of arrival, ToA)</vt:lpstr>
      <vt:lpstr>Time difference of arrival (TDoA)</vt:lpstr>
      <vt:lpstr>How many anchors are needed?</vt:lpstr>
      <vt:lpstr>Real-world complication: accuracy</vt:lpstr>
      <vt:lpstr>Outline</vt:lpstr>
      <vt:lpstr>GPS overview</vt:lpstr>
      <vt:lpstr>Satellite visibility overhead</vt:lpstr>
      <vt:lpstr>GPS PHY</vt:lpstr>
      <vt:lpstr>GPS transmissions</vt:lpstr>
      <vt:lpstr>GPS requires signals from multiple satellites</vt:lpstr>
      <vt:lpstr>Additional GPS data</vt:lpstr>
      <vt:lpstr>Break + Question</vt:lpstr>
      <vt:lpstr>Assisted GPS</vt:lpstr>
      <vt:lpstr>Original GPS had a built-in accuracy limitation</vt:lpstr>
      <vt:lpstr>Other GPS implementations</vt:lpstr>
      <vt:lpstr>Using GPS in the real-world</vt:lpstr>
      <vt:lpstr>GPS sentence type</vt:lpstr>
      <vt:lpstr>Time in a GPS sentence</vt:lpstr>
      <vt:lpstr>Lat/Lon in a GPS sentence</vt:lpstr>
      <vt:lpstr>Make sure you use the correct GPS coordinates</vt:lpstr>
      <vt:lpstr>Other GPS “sentence” parameters</vt:lpstr>
      <vt:lpstr>Break + xkcd</vt:lpstr>
      <vt:lpstr>Outline</vt:lpstr>
      <vt:lpstr>Clearing something up</vt:lpstr>
      <vt:lpstr>Goal of indoor localization</vt:lpstr>
      <vt:lpstr>Localization classes</vt:lpstr>
      <vt:lpstr>Localization knowledge</vt:lpstr>
      <vt:lpstr>Barrier problem</vt:lpstr>
      <vt:lpstr>Accuracy notation</vt:lpstr>
      <vt:lpstr>Outline</vt:lpstr>
      <vt:lpstr>Mapping existing infrastructure</vt:lpstr>
      <vt:lpstr>Fingerprinting overview</vt:lpstr>
      <vt:lpstr>Fingerprinting improvements</vt:lpstr>
      <vt:lpstr>Fingerprinting challenges</vt:lpstr>
      <vt:lpstr>Fingerprinting accuracy</vt:lpstr>
      <vt:lpstr>Break + Open Question</vt:lpstr>
      <vt:lpstr>Outline</vt:lpstr>
      <vt:lpstr>Improving accuracy</vt:lpstr>
      <vt:lpstr>Multipath problem</vt:lpstr>
      <vt:lpstr>Why does ultra-wideband yield better localization performance?</vt:lpstr>
      <vt:lpstr>Ultra-wideband localization system</vt:lpstr>
      <vt:lpstr>Localization state-of-the art</vt:lpstr>
      <vt:lpstr>2019 results (Microsoft indoor localization competition)</vt:lpstr>
      <vt:lpstr>Improvements to ultra-wideband</vt:lpstr>
      <vt:lpstr>Bringing UWB to the real world</vt:lpstr>
      <vt:lpstr>Outline</vt:lpstr>
      <vt:lpstr>Angle of arrival (AoA)</vt:lpstr>
      <vt:lpstr>Ultrasound</vt:lpstr>
      <vt:lpstr>Inertial navigation</vt:lpstr>
      <vt:lpstr>ARKit (and other AR techniques)</vt:lpstr>
      <vt:lpstr>Vibrations</vt:lpstr>
      <vt:lpstr>Outline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16 Localization</dc:title>
  <dc:creator>Branden Ghena</dc:creator>
  <cp:lastModifiedBy>Branden Ghena</cp:lastModifiedBy>
  <cp:revision>52</cp:revision>
  <dcterms:created xsi:type="dcterms:W3CDTF">2021-03-02T17:43:23Z</dcterms:created>
  <dcterms:modified xsi:type="dcterms:W3CDTF">2023-02-27T21:09:45Z</dcterms:modified>
</cp:coreProperties>
</file>